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9" r:id="rId3"/>
    <p:sldId id="260" r:id="rId4"/>
    <p:sldId id="257" r:id="rId5"/>
    <p:sldId id="258"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76" r:id="rId21"/>
    <p:sldId id="277" r:id="rId22"/>
    <p:sldId id="279" r:id="rId23"/>
    <p:sldId id="280" r:id="rId24"/>
    <p:sldId id="278"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502FC1-9250-4AB6-866F-1ECAA0C53381}" type="datetimeFigureOut">
              <a:rPr lang="es-MX" smtClean="0"/>
              <a:t>25/10/2023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57D43B-93EE-4A58-8CD8-AEEA0AEF3F7E}" type="slidenum">
              <a:rPr lang="es-MX" smtClean="0"/>
              <a:t>‹Nº›</a:t>
            </a:fld>
            <a:endParaRPr lang="es-MX"/>
          </a:p>
        </p:txBody>
      </p:sp>
    </p:spTree>
    <p:extLst>
      <p:ext uri="{BB962C8B-B14F-4D97-AF65-F5344CB8AC3E}">
        <p14:creationId xmlns:p14="http://schemas.microsoft.com/office/powerpoint/2010/main" val="3959435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https://online.hbs.edu/blog/post/business-analytics-examples</a:t>
            </a:r>
          </a:p>
        </p:txBody>
      </p:sp>
      <p:sp>
        <p:nvSpPr>
          <p:cNvPr id="4" name="Marcador de número de diapositiva 3"/>
          <p:cNvSpPr>
            <a:spLocks noGrp="1"/>
          </p:cNvSpPr>
          <p:nvPr>
            <p:ph type="sldNum" sz="quarter" idx="5"/>
          </p:nvPr>
        </p:nvSpPr>
        <p:spPr/>
        <p:txBody>
          <a:bodyPr/>
          <a:lstStyle/>
          <a:p>
            <a:fld id="{6B57D43B-93EE-4A58-8CD8-AEEA0AEF3F7E}" type="slidenum">
              <a:rPr lang="es-MX" smtClean="0"/>
              <a:t>5</a:t>
            </a:fld>
            <a:endParaRPr lang="es-MX"/>
          </a:p>
        </p:txBody>
      </p:sp>
    </p:spTree>
    <p:extLst>
      <p:ext uri="{BB962C8B-B14F-4D97-AF65-F5344CB8AC3E}">
        <p14:creationId xmlns:p14="http://schemas.microsoft.com/office/powerpoint/2010/main" val="4152392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https://support.microsoft.com/en-us/office/excel-video-training-9bc05390-e94c-46af-a5b3-d7c22f6990bb</a:t>
            </a:r>
          </a:p>
        </p:txBody>
      </p:sp>
      <p:sp>
        <p:nvSpPr>
          <p:cNvPr id="4" name="Marcador de número de diapositiva 3"/>
          <p:cNvSpPr>
            <a:spLocks noGrp="1"/>
          </p:cNvSpPr>
          <p:nvPr>
            <p:ph type="sldNum" sz="quarter" idx="5"/>
          </p:nvPr>
        </p:nvSpPr>
        <p:spPr/>
        <p:txBody>
          <a:bodyPr/>
          <a:lstStyle/>
          <a:p>
            <a:fld id="{6B57D43B-93EE-4A58-8CD8-AEEA0AEF3F7E}" type="slidenum">
              <a:rPr lang="es-MX" smtClean="0"/>
              <a:t>29</a:t>
            </a:fld>
            <a:endParaRPr lang="es-MX"/>
          </a:p>
        </p:txBody>
      </p:sp>
    </p:spTree>
    <p:extLst>
      <p:ext uri="{BB962C8B-B14F-4D97-AF65-F5344CB8AC3E}">
        <p14:creationId xmlns:p14="http://schemas.microsoft.com/office/powerpoint/2010/main" val="50125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6B2962-A4D4-E82D-AE7C-A504967AB86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32B70F2-607E-CC40-BECA-97E85E669B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B85044DE-2195-9F6E-C565-48CF17536839}"/>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5" name="Marcador de pie de página 4">
            <a:extLst>
              <a:ext uri="{FF2B5EF4-FFF2-40B4-BE49-F238E27FC236}">
                <a16:creationId xmlns:a16="http://schemas.microsoft.com/office/drawing/2014/main" id="{56AD1364-E802-E5F9-A29B-E971E836189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761C417-3DCE-B395-5694-22C37C7F7140}"/>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3073986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08441D-7678-836E-0C22-ECEF4127EF1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7F9A9A12-9D86-F251-CD59-B01593B8230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1551B9D-43CB-ADDE-758D-F1BC2C7644A0}"/>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5" name="Marcador de pie de página 4">
            <a:extLst>
              <a:ext uri="{FF2B5EF4-FFF2-40B4-BE49-F238E27FC236}">
                <a16:creationId xmlns:a16="http://schemas.microsoft.com/office/drawing/2014/main" id="{0B9F2D34-5AD6-62E2-04CB-35D35E68025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775BFDD-CA04-1BF9-3E34-A7CC0C60D553}"/>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996988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41625AD-FE62-5812-4AD9-87FF97C1632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FDF3AEA-B218-5E0D-F087-BF12ACE4908A}"/>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F9DC9290-FA6A-6EA5-3002-D720F547966D}"/>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5" name="Marcador de pie de página 4">
            <a:extLst>
              <a:ext uri="{FF2B5EF4-FFF2-40B4-BE49-F238E27FC236}">
                <a16:creationId xmlns:a16="http://schemas.microsoft.com/office/drawing/2014/main" id="{870EDE75-2758-9CFF-F174-D21DEFCE5E3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115D719-5BB2-6E31-A4BD-DC1A0151E911}"/>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2518177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3ABD6-2D0B-15B7-3BFE-5544E31F9C3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BEEDC2C-1A8A-3FBC-1E84-0494FC04A24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AF81B03-2240-2E6F-6F2D-FBF4BCC295F1}"/>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5" name="Marcador de pie de página 4">
            <a:extLst>
              <a:ext uri="{FF2B5EF4-FFF2-40B4-BE49-F238E27FC236}">
                <a16:creationId xmlns:a16="http://schemas.microsoft.com/office/drawing/2014/main" id="{B51E38F7-51EF-0AAC-9DC1-AF5B254CCDA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1DE8659-484D-7FED-2AF5-611D98844D1C}"/>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3964025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170058-425D-9C35-AEE0-3427C74831A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34F5291-F497-85B6-589F-54AC9A88DB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A4DE53E-AF2B-16DE-8C80-E025C251221B}"/>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5" name="Marcador de pie de página 4">
            <a:extLst>
              <a:ext uri="{FF2B5EF4-FFF2-40B4-BE49-F238E27FC236}">
                <a16:creationId xmlns:a16="http://schemas.microsoft.com/office/drawing/2014/main" id="{4D45EACB-60F6-155B-5814-C640B0BF61F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494F23-8673-A794-6F0C-2FC9D3A50C27}"/>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1247340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0C6E20-7390-9E2A-A325-D054E4098DA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217A3EA-BAEE-CF0D-C786-E5B7F0F2694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C66553C-19A6-EC44-8F52-C698E3D646A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7CB23A9C-78E0-86DD-F7F4-DB20348B4CAB}"/>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6" name="Marcador de pie de página 5">
            <a:extLst>
              <a:ext uri="{FF2B5EF4-FFF2-40B4-BE49-F238E27FC236}">
                <a16:creationId xmlns:a16="http://schemas.microsoft.com/office/drawing/2014/main" id="{B20A08AE-2E21-E5ED-A930-8EEBFF3F93C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E0FAD9D-E13B-E1E4-9213-631037A984E1}"/>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425505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76839-896A-D7A0-05CB-9FABE157392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C76E20F-4CBC-0368-A80B-BC588D2F16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BE139A2-A634-D7F8-FDF3-54E7548747D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B7834DE4-5A4D-2F68-56C7-9272AF945E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DBEDB0A-B615-03FD-ED4D-1329F1C576ED}"/>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0E12CC7-AF82-AE69-2BFD-7AFC72317E2D}"/>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8" name="Marcador de pie de página 7">
            <a:extLst>
              <a:ext uri="{FF2B5EF4-FFF2-40B4-BE49-F238E27FC236}">
                <a16:creationId xmlns:a16="http://schemas.microsoft.com/office/drawing/2014/main" id="{CF05005D-6611-D8CE-FC34-973BBEC02A4F}"/>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8980CEE8-804C-E5AF-CC73-AC15C2A5055D}"/>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3127839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457BBD-74FD-8346-0951-45174C36380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25666C10-0E6D-EAED-84AF-FDD288A389E6}"/>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4" name="Marcador de pie de página 3">
            <a:extLst>
              <a:ext uri="{FF2B5EF4-FFF2-40B4-BE49-F238E27FC236}">
                <a16:creationId xmlns:a16="http://schemas.microsoft.com/office/drawing/2014/main" id="{B4769C43-919C-5D1F-033D-035B057CC635}"/>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291B7A72-5E00-BFD6-8367-C27D58F156BC}"/>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2634506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32E76E5-68EE-61CD-A8C2-7A412D908371}"/>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3" name="Marcador de pie de página 2">
            <a:extLst>
              <a:ext uri="{FF2B5EF4-FFF2-40B4-BE49-F238E27FC236}">
                <a16:creationId xmlns:a16="http://schemas.microsoft.com/office/drawing/2014/main" id="{C6B4417C-30FD-9E65-A741-8C0AA3A030C7}"/>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0B9B4EE1-99D0-F71B-C10B-1FCD12DEC29C}"/>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2338050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A789FC-8726-23E9-FAA6-B07C5E7A7C7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E03ABA7-00AF-4C9F-4CEA-14FA7C92EE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AAD9E3D-EE64-3160-E9F4-00C2AE23D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846F0DE-1BC7-0CD9-AB42-1B205767F7DA}"/>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6" name="Marcador de pie de página 5">
            <a:extLst>
              <a:ext uri="{FF2B5EF4-FFF2-40B4-BE49-F238E27FC236}">
                <a16:creationId xmlns:a16="http://schemas.microsoft.com/office/drawing/2014/main" id="{9F087097-E248-EA0C-3E9D-20ECFA92B2A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6437D99-2EF2-9B9F-FA5C-DE4A91546B16}"/>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1129562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9B4E2-1DFA-E15E-3E4C-924C5EF7104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44A78124-AC86-7A09-F136-819294F7A7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A4EC5A01-1BEA-DAA7-CDF2-8E7FFBF94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CA883A1-28C8-DCBC-0FF2-527B044B4D6F}"/>
              </a:ext>
            </a:extLst>
          </p:cNvPr>
          <p:cNvSpPr>
            <a:spLocks noGrp="1"/>
          </p:cNvSpPr>
          <p:nvPr>
            <p:ph type="dt" sz="half" idx="10"/>
          </p:nvPr>
        </p:nvSpPr>
        <p:spPr/>
        <p:txBody>
          <a:bodyPr/>
          <a:lstStyle/>
          <a:p>
            <a:fld id="{F7684B2A-A4D3-416B-A12F-42211AE8E94C}" type="datetimeFigureOut">
              <a:rPr lang="es-MX" smtClean="0"/>
              <a:t>25/10/2023</a:t>
            </a:fld>
            <a:endParaRPr lang="es-MX"/>
          </a:p>
        </p:txBody>
      </p:sp>
      <p:sp>
        <p:nvSpPr>
          <p:cNvPr id="6" name="Marcador de pie de página 5">
            <a:extLst>
              <a:ext uri="{FF2B5EF4-FFF2-40B4-BE49-F238E27FC236}">
                <a16:creationId xmlns:a16="http://schemas.microsoft.com/office/drawing/2014/main" id="{C7E41B98-8902-6053-BF25-A5ABB6C11EC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0AD79F6-BF36-8916-D4D9-5498866BCF28}"/>
              </a:ext>
            </a:extLst>
          </p:cNvPr>
          <p:cNvSpPr>
            <a:spLocks noGrp="1"/>
          </p:cNvSpPr>
          <p:nvPr>
            <p:ph type="sldNum" sz="quarter" idx="12"/>
          </p:nvPr>
        </p:nvSpPr>
        <p:spPr/>
        <p:txBody>
          <a:bodyPr/>
          <a:lstStyle/>
          <a:p>
            <a:fld id="{16060410-3D62-4F52-BF07-11AC3643FF8E}" type="slidenum">
              <a:rPr lang="es-MX" smtClean="0"/>
              <a:t>‹Nº›</a:t>
            </a:fld>
            <a:endParaRPr lang="es-MX"/>
          </a:p>
        </p:txBody>
      </p:sp>
    </p:spTree>
    <p:extLst>
      <p:ext uri="{BB962C8B-B14F-4D97-AF65-F5344CB8AC3E}">
        <p14:creationId xmlns:p14="http://schemas.microsoft.com/office/powerpoint/2010/main" val="27575492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05368E2-3E8D-4BFD-1222-E82D48C7B7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7EAC791-624B-613C-1BC0-92E35E879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840948D-7A11-C8E8-EA97-6103CD2F46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684B2A-A4D3-416B-A12F-42211AE8E94C}" type="datetimeFigureOut">
              <a:rPr lang="es-MX" smtClean="0"/>
              <a:t>25/10/2023</a:t>
            </a:fld>
            <a:endParaRPr lang="es-MX"/>
          </a:p>
        </p:txBody>
      </p:sp>
      <p:sp>
        <p:nvSpPr>
          <p:cNvPr id="5" name="Marcador de pie de página 4">
            <a:extLst>
              <a:ext uri="{FF2B5EF4-FFF2-40B4-BE49-F238E27FC236}">
                <a16:creationId xmlns:a16="http://schemas.microsoft.com/office/drawing/2014/main" id="{DAE35F1B-A7B3-073A-0CE7-76F7073BA8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3AB1C1F4-A8AB-7829-128C-ED396FD5BB4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060410-3D62-4F52-BF07-11AC3643FF8E}" type="slidenum">
              <a:rPr lang="es-MX" smtClean="0"/>
              <a:t>‹Nº›</a:t>
            </a:fld>
            <a:endParaRPr lang="es-MX"/>
          </a:p>
        </p:txBody>
      </p:sp>
    </p:spTree>
    <p:extLst>
      <p:ext uri="{BB962C8B-B14F-4D97-AF65-F5344CB8AC3E}">
        <p14:creationId xmlns:p14="http://schemas.microsoft.com/office/powerpoint/2010/main" val="3368443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8.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40.png"/><Relationship Id="rId4" Type="http://schemas.openxmlformats.org/officeDocument/2006/relationships/image" Target="../media/image37.png"/><Relationship Id="rId9"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support.google.com/a/users/answer/9282959?visit_id=637361702049227170-1815413770&amp;rd=1" TargetMode="External"/><Relationship Id="rId3" Type="http://schemas.openxmlformats.org/officeDocument/2006/relationships/image" Target="../media/image76.png"/><Relationship Id="rId7" Type="http://schemas.openxmlformats.org/officeDocument/2006/relationships/hyperlink" Target="https://support.microsoft.com/en-us/office/excel-video-training-9bc05390-e94c-46af-a5b3-d7c22f6990b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microsoft.com/office/2007/relationships/hdphoto" Target="../media/hdphoto7.wdp"/></Relationships>
</file>

<file path=ppt/slides/_rels/slide31.xml.rels><?xml version="1.0" encoding="UTF-8" standalone="yes"?>
<Relationships xmlns="http://schemas.openxmlformats.org/package/2006/relationships"><Relationship Id="rId3" Type="http://schemas.openxmlformats.org/officeDocument/2006/relationships/hyperlink" Target="https://towardsdatascience.com/sql-cheat-sheet-776f8e3189fa?gi=2feee4dae12f" TargetMode="External"/><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hyperlink" Target="https://www.w3schools.com/sql/default.as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3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9BF58F-2C35-8BDF-ACC4-25161E8588F2}"/>
              </a:ext>
            </a:extLst>
          </p:cNvPr>
          <p:cNvSpPr>
            <a:spLocks noGrp="1"/>
          </p:cNvSpPr>
          <p:nvPr>
            <p:ph type="ctrTitle"/>
          </p:nvPr>
        </p:nvSpPr>
        <p:spPr>
          <a:xfrm>
            <a:off x="1524000" y="1684243"/>
            <a:ext cx="9144000" cy="2387600"/>
          </a:xfrm>
        </p:spPr>
        <p:txBody>
          <a:bodyPr>
            <a:normAutofit fontScale="90000"/>
          </a:bodyPr>
          <a:lstStyle/>
          <a:p>
            <a:r>
              <a:rPr lang="es-MX" b="1" i="0" dirty="0">
                <a:solidFill>
                  <a:srgbClr val="1F1F1F"/>
                </a:solidFill>
                <a:effectLst/>
                <a:latin typeface="Source Sans Pro" panose="020B0503030403020204" pitchFamily="34" charset="0"/>
              </a:rPr>
              <a:t>Aspectos básicos: Datos, datos, en todas partes</a:t>
            </a:r>
            <a:br>
              <a:rPr lang="es-MX" b="1" i="0" dirty="0">
                <a:solidFill>
                  <a:srgbClr val="1F1F1F"/>
                </a:solidFill>
                <a:effectLst/>
                <a:latin typeface="Source Sans Pro" panose="020B0503030403020204" pitchFamily="34" charset="0"/>
              </a:rPr>
            </a:br>
            <a:endParaRPr lang="es-MX" dirty="0"/>
          </a:p>
        </p:txBody>
      </p:sp>
      <p:pic>
        <p:nvPicPr>
          <p:cNvPr id="1026" name="Picture 2" descr="Google, Antitrust &amp; Schumpeter – Derecho y Políticas de Libre Competencia  en América Latina">
            <a:extLst>
              <a:ext uri="{FF2B5EF4-FFF2-40B4-BE49-F238E27FC236}">
                <a16:creationId xmlns:a16="http://schemas.microsoft.com/office/drawing/2014/main" id="{3ED83552-4FBC-6D9E-3D5B-CF9DD6F8E0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3775" y="4268882"/>
            <a:ext cx="51244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42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56474FC-76C9-1496-A340-AB731619D8A5}"/>
              </a:ext>
            </a:extLst>
          </p:cNvPr>
          <p:cNvPicPr>
            <a:picLocks noChangeAspect="1"/>
          </p:cNvPicPr>
          <p:nvPr/>
        </p:nvPicPr>
        <p:blipFill>
          <a:blip r:embed="rId2"/>
          <a:stretch>
            <a:fillRect/>
          </a:stretch>
        </p:blipFill>
        <p:spPr>
          <a:xfrm>
            <a:off x="0" y="0"/>
            <a:ext cx="7165298" cy="3632924"/>
          </a:xfrm>
          <a:prstGeom prst="rect">
            <a:avLst/>
          </a:prstGeom>
        </p:spPr>
      </p:pic>
      <p:pic>
        <p:nvPicPr>
          <p:cNvPr id="7" name="Imagen 6">
            <a:extLst>
              <a:ext uri="{FF2B5EF4-FFF2-40B4-BE49-F238E27FC236}">
                <a16:creationId xmlns:a16="http://schemas.microsoft.com/office/drawing/2014/main" id="{BAB17EBC-B5AB-F909-B68A-D9C62C7C106B}"/>
              </a:ext>
            </a:extLst>
          </p:cNvPr>
          <p:cNvPicPr>
            <a:picLocks noChangeAspect="1"/>
          </p:cNvPicPr>
          <p:nvPr/>
        </p:nvPicPr>
        <p:blipFill rotWithShape="1">
          <a:blip r:embed="rId3"/>
          <a:srcRect t="1" b="1280"/>
          <a:stretch/>
        </p:blipFill>
        <p:spPr>
          <a:xfrm>
            <a:off x="3477718" y="3028013"/>
            <a:ext cx="8714282" cy="3829987"/>
          </a:xfrm>
          <a:prstGeom prst="rect">
            <a:avLst/>
          </a:prstGeom>
        </p:spPr>
      </p:pic>
    </p:spTree>
    <p:extLst>
      <p:ext uri="{BB962C8B-B14F-4D97-AF65-F5344CB8AC3E}">
        <p14:creationId xmlns:p14="http://schemas.microsoft.com/office/powerpoint/2010/main" val="3840606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CB502EF-CA15-0622-18DD-64672629E823}"/>
              </a:ext>
            </a:extLst>
          </p:cNvPr>
          <p:cNvPicPr>
            <a:picLocks noChangeAspect="1"/>
          </p:cNvPicPr>
          <p:nvPr/>
        </p:nvPicPr>
        <p:blipFill>
          <a:blip r:embed="rId2"/>
          <a:stretch>
            <a:fillRect/>
          </a:stretch>
        </p:blipFill>
        <p:spPr>
          <a:xfrm>
            <a:off x="509734" y="344657"/>
            <a:ext cx="7903132" cy="2878227"/>
          </a:xfrm>
          <a:prstGeom prst="rect">
            <a:avLst/>
          </a:prstGeom>
        </p:spPr>
      </p:pic>
      <p:sp>
        <p:nvSpPr>
          <p:cNvPr id="6" name="CuadroTexto 5">
            <a:extLst>
              <a:ext uri="{FF2B5EF4-FFF2-40B4-BE49-F238E27FC236}">
                <a16:creationId xmlns:a16="http://schemas.microsoft.com/office/drawing/2014/main" id="{3D3D8458-B65B-D810-A20F-B45E7F59C4AD}"/>
              </a:ext>
            </a:extLst>
          </p:cNvPr>
          <p:cNvSpPr txBox="1"/>
          <p:nvPr/>
        </p:nvSpPr>
        <p:spPr>
          <a:xfrm>
            <a:off x="2952622" y="3924272"/>
            <a:ext cx="8095129" cy="2585323"/>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El análisis computacional de datos es la recopilación, transformación y organización de los datos para sacar conclusiones, hacer predicciones e impulsar una toma de decisiones fundamentada.</a:t>
            </a:r>
          </a:p>
          <a:p>
            <a:endParaRPr lang="es-MX" dirty="0">
              <a:solidFill>
                <a:srgbClr val="1F1F1F"/>
              </a:solidFill>
              <a:latin typeface="Source Sans Pro" panose="020B0503030403020204" pitchFamily="34" charset="0"/>
            </a:endParaRPr>
          </a:p>
          <a:p>
            <a:r>
              <a:rPr lang="es-MX" b="0" i="0" dirty="0">
                <a:solidFill>
                  <a:srgbClr val="1F1F1F"/>
                </a:solidFill>
                <a:effectLst/>
                <a:latin typeface="Source Sans Pro" panose="020B0503030403020204" pitchFamily="34" charset="0"/>
              </a:rPr>
              <a:t>Compartir los resultados de su análisis con personas que están familiarizadas con el problema empresarial es un ejemplo de toma de decisiones basada en datos</a:t>
            </a:r>
          </a:p>
          <a:p>
            <a:endParaRPr lang="es-MX" dirty="0">
              <a:solidFill>
                <a:srgbClr val="1F1F1F"/>
              </a:solidFill>
              <a:latin typeface="Source Sans Pro" panose="020B0503030403020204" pitchFamily="34" charset="0"/>
            </a:endParaRPr>
          </a:p>
          <a:p>
            <a:endParaRPr lang="es-MX" dirty="0">
              <a:solidFill>
                <a:srgbClr val="1F1F1F"/>
              </a:solidFill>
              <a:latin typeface="Source Sans Pro" panose="020B0503030403020204" pitchFamily="34" charset="0"/>
            </a:endParaRPr>
          </a:p>
          <a:p>
            <a:endParaRPr lang="es-MX" dirty="0"/>
          </a:p>
        </p:txBody>
      </p:sp>
    </p:spTree>
    <p:extLst>
      <p:ext uri="{BB962C8B-B14F-4D97-AF65-F5344CB8AC3E}">
        <p14:creationId xmlns:p14="http://schemas.microsoft.com/office/powerpoint/2010/main" val="2888122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7DE8C661-BC20-0FD1-D807-6C121827236D}"/>
              </a:ext>
            </a:extLst>
          </p:cNvPr>
          <p:cNvSpPr/>
          <p:nvPr/>
        </p:nvSpPr>
        <p:spPr>
          <a:xfrm>
            <a:off x="10771093" y="209923"/>
            <a:ext cx="1048871" cy="98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a:extLst>
              <a:ext uri="{FF2B5EF4-FFF2-40B4-BE49-F238E27FC236}">
                <a16:creationId xmlns:a16="http://schemas.microsoft.com/office/drawing/2014/main" id="{2F2D553E-F113-AB41-9CA2-1179A1844666}"/>
              </a:ext>
            </a:extLst>
          </p:cNvPr>
          <p:cNvPicPr>
            <a:picLocks noChangeAspect="1"/>
          </p:cNvPicPr>
          <p:nvPr/>
        </p:nvPicPr>
        <p:blipFill>
          <a:blip r:embed="rId2"/>
          <a:stretch>
            <a:fillRect/>
          </a:stretch>
        </p:blipFill>
        <p:spPr>
          <a:xfrm>
            <a:off x="543976" y="274602"/>
            <a:ext cx="6254820" cy="1662772"/>
          </a:xfrm>
          <a:prstGeom prst="rect">
            <a:avLst/>
          </a:prstGeom>
        </p:spPr>
      </p:pic>
      <p:pic>
        <p:nvPicPr>
          <p:cNvPr id="8" name="Imagen 7">
            <a:extLst>
              <a:ext uri="{FF2B5EF4-FFF2-40B4-BE49-F238E27FC236}">
                <a16:creationId xmlns:a16="http://schemas.microsoft.com/office/drawing/2014/main" id="{DEABDDDF-0759-FC18-87C6-4D6D6FD20EBE}"/>
              </a:ext>
            </a:extLst>
          </p:cNvPr>
          <p:cNvPicPr>
            <a:picLocks noChangeAspect="1"/>
          </p:cNvPicPr>
          <p:nvPr/>
        </p:nvPicPr>
        <p:blipFill>
          <a:blip r:embed="rId3"/>
          <a:stretch>
            <a:fillRect/>
          </a:stretch>
        </p:blipFill>
        <p:spPr>
          <a:xfrm>
            <a:off x="845764" y="2460812"/>
            <a:ext cx="4314825" cy="2743200"/>
          </a:xfrm>
          <a:prstGeom prst="rect">
            <a:avLst/>
          </a:prstGeom>
        </p:spPr>
      </p:pic>
      <p:sp>
        <p:nvSpPr>
          <p:cNvPr id="9" name="CuadroTexto 8">
            <a:extLst>
              <a:ext uri="{FF2B5EF4-FFF2-40B4-BE49-F238E27FC236}">
                <a16:creationId xmlns:a16="http://schemas.microsoft.com/office/drawing/2014/main" id="{3C327AB5-E4A6-A554-C176-75A7EDDD5821}"/>
              </a:ext>
            </a:extLst>
          </p:cNvPr>
          <p:cNvSpPr txBox="1"/>
          <p:nvPr/>
        </p:nvSpPr>
        <p:spPr>
          <a:xfrm>
            <a:off x="4530854" y="1975202"/>
            <a:ext cx="2895511" cy="369332"/>
          </a:xfrm>
          <a:prstGeom prst="rect">
            <a:avLst/>
          </a:prstGeom>
          <a:noFill/>
        </p:spPr>
        <p:txBody>
          <a:bodyPr wrap="square" rtlCol="0">
            <a:spAutoFit/>
          </a:bodyPr>
          <a:lstStyle/>
          <a:p>
            <a:r>
              <a:rPr lang="es-MX" dirty="0">
                <a:solidFill>
                  <a:schemeClr val="accent5">
                    <a:lumMod val="75000"/>
                  </a:schemeClr>
                </a:solidFill>
              </a:rPr>
              <a:t>Querer aprender algo</a:t>
            </a:r>
          </a:p>
        </p:txBody>
      </p:sp>
      <p:pic>
        <p:nvPicPr>
          <p:cNvPr id="11" name="Imagen 10">
            <a:extLst>
              <a:ext uri="{FF2B5EF4-FFF2-40B4-BE49-F238E27FC236}">
                <a16:creationId xmlns:a16="http://schemas.microsoft.com/office/drawing/2014/main" id="{9F3C0EDB-84F4-41A1-375E-9DC7767D4D45}"/>
              </a:ext>
            </a:extLst>
          </p:cNvPr>
          <p:cNvPicPr>
            <a:picLocks noChangeAspect="1"/>
          </p:cNvPicPr>
          <p:nvPr/>
        </p:nvPicPr>
        <p:blipFill>
          <a:blip r:embed="rId4"/>
          <a:stretch>
            <a:fillRect/>
          </a:stretch>
        </p:blipFill>
        <p:spPr>
          <a:xfrm>
            <a:off x="6798796" y="2215974"/>
            <a:ext cx="4419159" cy="1274996"/>
          </a:xfrm>
          <a:prstGeom prst="rect">
            <a:avLst/>
          </a:prstGeom>
        </p:spPr>
      </p:pic>
      <p:pic>
        <p:nvPicPr>
          <p:cNvPr id="13" name="Imagen 12">
            <a:extLst>
              <a:ext uri="{FF2B5EF4-FFF2-40B4-BE49-F238E27FC236}">
                <a16:creationId xmlns:a16="http://schemas.microsoft.com/office/drawing/2014/main" id="{99D22FD3-EA73-ED5B-508A-D1A765460D3C}"/>
              </a:ext>
            </a:extLst>
          </p:cNvPr>
          <p:cNvPicPr>
            <a:picLocks noChangeAspect="1"/>
          </p:cNvPicPr>
          <p:nvPr/>
        </p:nvPicPr>
        <p:blipFill>
          <a:blip r:embed="rId5"/>
          <a:stretch>
            <a:fillRect/>
          </a:stretch>
        </p:blipFill>
        <p:spPr>
          <a:xfrm>
            <a:off x="7613184" y="3671757"/>
            <a:ext cx="4156775" cy="1274997"/>
          </a:xfrm>
          <a:prstGeom prst="rect">
            <a:avLst/>
          </a:prstGeom>
        </p:spPr>
      </p:pic>
      <p:pic>
        <p:nvPicPr>
          <p:cNvPr id="15" name="Imagen 14">
            <a:extLst>
              <a:ext uri="{FF2B5EF4-FFF2-40B4-BE49-F238E27FC236}">
                <a16:creationId xmlns:a16="http://schemas.microsoft.com/office/drawing/2014/main" id="{E07AA3CF-B733-4FC3-2F3B-E2A078F2836D}"/>
              </a:ext>
            </a:extLst>
          </p:cNvPr>
          <p:cNvPicPr>
            <a:picLocks noChangeAspect="1"/>
          </p:cNvPicPr>
          <p:nvPr/>
        </p:nvPicPr>
        <p:blipFill>
          <a:blip r:embed="rId6"/>
          <a:stretch>
            <a:fillRect/>
          </a:stretch>
        </p:blipFill>
        <p:spPr>
          <a:xfrm>
            <a:off x="4218732" y="4521543"/>
            <a:ext cx="3207633" cy="850422"/>
          </a:xfrm>
          <a:prstGeom prst="rect">
            <a:avLst/>
          </a:prstGeom>
        </p:spPr>
      </p:pic>
      <p:pic>
        <p:nvPicPr>
          <p:cNvPr id="17" name="Imagen 16">
            <a:extLst>
              <a:ext uri="{FF2B5EF4-FFF2-40B4-BE49-F238E27FC236}">
                <a16:creationId xmlns:a16="http://schemas.microsoft.com/office/drawing/2014/main" id="{37183833-4D68-239D-CC34-5A36871E8BEC}"/>
              </a:ext>
            </a:extLst>
          </p:cNvPr>
          <p:cNvPicPr>
            <a:picLocks noChangeAspect="1"/>
          </p:cNvPicPr>
          <p:nvPr/>
        </p:nvPicPr>
        <p:blipFill>
          <a:blip r:embed="rId7"/>
          <a:stretch>
            <a:fillRect/>
          </a:stretch>
        </p:blipFill>
        <p:spPr>
          <a:xfrm>
            <a:off x="1908342" y="5641880"/>
            <a:ext cx="4890454" cy="1203624"/>
          </a:xfrm>
          <a:prstGeom prst="rect">
            <a:avLst/>
          </a:prstGeom>
        </p:spPr>
      </p:pic>
    </p:spTree>
    <p:extLst>
      <p:ext uri="{BB962C8B-B14F-4D97-AF65-F5344CB8AC3E}">
        <p14:creationId xmlns:p14="http://schemas.microsoft.com/office/powerpoint/2010/main" val="36754154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CF1C73AD-FDFA-79A2-3207-C9EF6B61F97A}"/>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08717" y="228879"/>
            <a:ext cx="5023526" cy="1966705"/>
          </a:xfrm>
          <a:prstGeom prst="rect">
            <a:avLst/>
          </a:prstGeom>
        </p:spPr>
      </p:pic>
      <p:pic>
        <p:nvPicPr>
          <p:cNvPr id="7" name="Imagen 6">
            <a:extLst>
              <a:ext uri="{FF2B5EF4-FFF2-40B4-BE49-F238E27FC236}">
                <a16:creationId xmlns:a16="http://schemas.microsoft.com/office/drawing/2014/main" id="{C209E589-A3DA-05AF-F5E3-DE4B98C5235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6192636" y="624199"/>
            <a:ext cx="4906887" cy="2148126"/>
          </a:xfrm>
          <a:prstGeom prst="rect">
            <a:avLst/>
          </a:prstGeom>
        </p:spPr>
      </p:pic>
      <p:pic>
        <p:nvPicPr>
          <p:cNvPr id="9" name="Imagen 8">
            <a:extLst>
              <a:ext uri="{FF2B5EF4-FFF2-40B4-BE49-F238E27FC236}">
                <a16:creationId xmlns:a16="http://schemas.microsoft.com/office/drawing/2014/main" id="{68E9B1F4-6D69-C2C8-1EA3-FA7E36094106}"/>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Effect>
                      <a14:saturation sat="400000"/>
                    </a14:imgEffect>
                  </a14:imgLayer>
                </a14:imgProps>
              </a:ext>
            </a:extLst>
          </a:blip>
          <a:stretch>
            <a:fillRect/>
          </a:stretch>
        </p:blipFill>
        <p:spPr>
          <a:xfrm>
            <a:off x="528682" y="2422635"/>
            <a:ext cx="4678805" cy="2012729"/>
          </a:xfrm>
          <a:prstGeom prst="rect">
            <a:avLst/>
          </a:prstGeom>
        </p:spPr>
      </p:pic>
      <p:pic>
        <p:nvPicPr>
          <p:cNvPr id="11" name="Imagen 10">
            <a:extLst>
              <a:ext uri="{FF2B5EF4-FFF2-40B4-BE49-F238E27FC236}">
                <a16:creationId xmlns:a16="http://schemas.microsoft.com/office/drawing/2014/main" id="{F088A14B-0B56-56FA-B341-2B4AE52E785E}"/>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6296769" y="3147463"/>
            <a:ext cx="4802754" cy="1876425"/>
          </a:xfrm>
          <a:prstGeom prst="rect">
            <a:avLst/>
          </a:prstGeom>
        </p:spPr>
      </p:pic>
      <p:pic>
        <p:nvPicPr>
          <p:cNvPr id="13" name="Imagen 12">
            <a:extLst>
              <a:ext uri="{FF2B5EF4-FFF2-40B4-BE49-F238E27FC236}">
                <a16:creationId xmlns:a16="http://schemas.microsoft.com/office/drawing/2014/main" id="{B74347FE-5DEA-6B86-AAA2-B4BE93DF9D10}"/>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tretch>
            <a:fillRect/>
          </a:stretch>
        </p:blipFill>
        <p:spPr>
          <a:xfrm>
            <a:off x="633473" y="4662415"/>
            <a:ext cx="4798770" cy="2012729"/>
          </a:xfrm>
          <a:prstGeom prst="rect">
            <a:avLst/>
          </a:prstGeom>
        </p:spPr>
      </p:pic>
    </p:spTree>
    <p:extLst>
      <p:ext uri="{BB962C8B-B14F-4D97-AF65-F5344CB8AC3E}">
        <p14:creationId xmlns:p14="http://schemas.microsoft.com/office/powerpoint/2010/main" val="52993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AFB1435-9DC0-38E8-AD08-3E4F7F51FB46}"/>
              </a:ext>
            </a:extLst>
          </p:cNvPr>
          <p:cNvPicPr>
            <a:picLocks noChangeAspect="1"/>
          </p:cNvPicPr>
          <p:nvPr/>
        </p:nvPicPr>
        <p:blipFill>
          <a:blip r:embed="rId2"/>
          <a:stretch>
            <a:fillRect/>
          </a:stretch>
        </p:blipFill>
        <p:spPr>
          <a:xfrm>
            <a:off x="470646" y="483954"/>
            <a:ext cx="4805911" cy="1724674"/>
          </a:xfrm>
          <a:prstGeom prst="rect">
            <a:avLst/>
          </a:prstGeom>
        </p:spPr>
      </p:pic>
      <p:pic>
        <p:nvPicPr>
          <p:cNvPr id="5" name="Imagen 4">
            <a:extLst>
              <a:ext uri="{FF2B5EF4-FFF2-40B4-BE49-F238E27FC236}">
                <a16:creationId xmlns:a16="http://schemas.microsoft.com/office/drawing/2014/main" id="{B04CE75D-12B1-DD8F-8A50-1B0B503DFDEC}"/>
              </a:ext>
            </a:extLst>
          </p:cNvPr>
          <p:cNvPicPr>
            <a:picLocks noChangeAspect="1"/>
          </p:cNvPicPr>
          <p:nvPr/>
        </p:nvPicPr>
        <p:blipFill>
          <a:blip r:embed="rId3"/>
          <a:stretch>
            <a:fillRect/>
          </a:stretch>
        </p:blipFill>
        <p:spPr>
          <a:xfrm>
            <a:off x="470646" y="2827606"/>
            <a:ext cx="6380430" cy="2986585"/>
          </a:xfrm>
          <a:prstGeom prst="rect">
            <a:avLst/>
          </a:prstGeom>
        </p:spPr>
      </p:pic>
      <p:pic>
        <p:nvPicPr>
          <p:cNvPr id="7" name="Imagen 6">
            <a:extLst>
              <a:ext uri="{FF2B5EF4-FFF2-40B4-BE49-F238E27FC236}">
                <a16:creationId xmlns:a16="http://schemas.microsoft.com/office/drawing/2014/main" id="{50D451AC-1CC1-6A46-097A-E0FC90AD7149}"/>
              </a:ext>
            </a:extLst>
          </p:cNvPr>
          <p:cNvPicPr>
            <a:picLocks noChangeAspect="1"/>
          </p:cNvPicPr>
          <p:nvPr/>
        </p:nvPicPr>
        <p:blipFill>
          <a:blip r:embed="rId4"/>
          <a:stretch>
            <a:fillRect/>
          </a:stretch>
        </p:blipFill>
        <p:spPr>
          <a:xfrm>
            <a:off x="6352431" y="108252"/>
            <a:ext cx="5678815" cy="1076519"/>
          </a:xfrm>
          <a:prstGeom prst="rect">
            <a:avLst/>
          </a:prstGeom>
        </p:spPr>
      </p:pic>
      <p:sp>
        <p:nvSpPr>
          <p:cNvPr id="8" name="CuadroTexto 7">
            <a:extLst>
              <a:ext uri="{FF2B5EF4-FFF2-40B4-BE49-F238E27FC236}">
                <a16:creationId xmlns:a16="http://schemas.microsoft.com/office/drawing/2014/main" id="{2A5A3AC2-9C20-FED9-4123-4CDEA8857F7A}"/>
              </a:ext>
            </a:extLst>
          </p:cNvPr>
          <p:cNvSpPr txBox="1"/>
          <p:nvPr/>
        </p:nvSpPr>
        <p:spPr>
          <a:xfrm>
            <a:off x="7585024" y="1606428"/>
            <a:ext cx="4366760" cy="969496"/>
          </a:xfrm>
          <a:prstGeom prst="rect">
            <a:avLst/>
          </a:prstGeom>
          <a:noFill/>
        </p:spPr>
        <p:txBody>
          <a:bodyPr wrap="square" rtlCol="0">
            <a:spAutoFit/>
          </a:bodyPr>
          <a:lstStyle/>
          <a:p>
            <a:r>
              <a:rPr lang="es-MX" sz="1900" dirty="0" err="1">
                <a:solidFill>
                  <a:schemeClr val="accent5">
                    <a:lumMod val="75000"/>
                  </a:schemeClr>
                </a:solidFill>
              </a:rPr>
              <a:t>Strategy</a:t>
            </a:r>
            <a:endParaRPr lang="es-MX" sz="1900" dirty="0">
              <a:solidFill>
                <a:schemeClr val="accent5">
                  <a:lumMod val="75000"/>
                </a:schemeClr>
              </a:solidFill>
            </a:endParaRPr>
          </a:p>
          <a:p>
            <a:r>
              <a:rPr lang="es-MX" sz="1900" dirty="0" err="1">
                <a:solidFill>
                  <a:schemeClr val="accent5">
                    <a:lumMod val="75000"/>
                  </a:schemeClr>
                </a:solidFill>
              </a:rPr>
              <a:t>What</a:t>
            </a:r>
            <a:r>
              <a:rPr lang="es-MX" sz="1900" dirty="0">
                <a:solidFill>
                  <a:schemeClr val="accent5">
                    <a:lumMod val="75000"/>
                  </a:schemeClr>
                </a:solidFill>
              </a:rPr>
              <a:t> i </a:t>
            </a:r>
            <a:r>
              <a:rPr lang="es-MX" sz="1900" dirty="0" err="1">
                <a:solidFill>
                  <a:schemeClr val="accent5">
                    <a:lumMod val="75000"/>
                  </a:schemeClr>
                </a:solidFill>
              </a:rPr>
              <a:t>want</a:t>
            </a:r>
            <a:r>
              <a:rPr lang="es-MX" sz="1900" dirty="0">
                <a:solidFill>
                  <a:schemeClr val="accent5">
                    <a:lumMod val="75000"/>
                  </a:schemeClr>
                </a:solidFill>
              </a:rPr>
              <a:t> </a:t>
            </a:r>
            <a:r>
              <a:rPr lang="es-MX" sz="1900" dirty="0" err="1">
                <a:solidFill>
                  <a:schemeClr val="accent5">
                    <a:lumMod val="75000"/>
                  </a:schemeClr>
                </a:solidFill>
              </a:rPr>
              <a:t>to</a:t>
            </a:r>
            <a:r>
              <a:rPr lang="es-MX" sz="1900" dirty="0">
                <a:solidFill>
                  <a:schemeClr val="accent5">
                    <a:lumMod val="75000"/>
                  </a:schemeClr>
                </a:solidFill>
              </a:rPr>
              <a:t> </a:t>
            </a:r>
            <a:r>
              <a:rPr lang="es-MX" sz="1900" dirty="0" err="1">
                <a:solidFill>
                  <a:schemeClr val="accent5">
                    <a:lumMod val="75000"/>
                  </a:schemeClr>
                </a:solidFill>
              </a:rPr>
              <a:t>achieve</a:t>
            </a:r>
            <a:r>
              <a:rPr lang="es-MX" sz="1900" dirty="0">
                <a:solidFill>
                  <a:schemeClr val="accent5">
                    <a:lumMod val="75000"/>
                  </a:schemeClr>
                </a:solidFill>
              </a:rPr>
              <a:t> and </a:t>
            </a:r>
            <a:r>
              <a:rPr lang="es-MX" sz="1900" dirty="0" err="1">
                <a:solidFill>
                  <a:schemeClr val="accent5">
                    <a:lumMod val="75000"/>
                  </a:schemeClr>
                </a:solidFill>
              </a:rPr>
              <a:t>how</a:t>
            </a:r>
            <a:r>
              <a:rPr lang="es-MX" sz="1900" dirty="0">
                <a:solidFill>
                  <a:schemeClr val="accent5">
                    <a:lumMod val="75000"/>
                  </a:schemeClr>
                </a:solidFill>
              </a:rPr>
              <a:t> </a:t>
            </a:r>
            <a:r>
              <a:rPr lang="es-MX" sz="1900" dirty="0" err="1">
                <a:solidFill>
                  <a:schemeClr val="accent5">
                    <a:lumMod val="75000"/>
                  </a:schemeClr>
                </a:solidFill>
              </a:rPr>
              <a:t>cai</a:t>
            </a:r>
            <a:r>
              <a:rPr lang="es-MX" sz="1900" dirty="0">
                <a:solidFill>
                  <a:schemeClr val="accent5">
                    <a:lumMod val="75000"/>
                  </a:schemeClr>
                </a:solidFill>
              </a:rPr>
              <a:t> </a:t>
            </a:r>
            <a:r>
              <a:rPr lang="es-MX" sz="1900" dirty="0" err="1">
                <a:solidFill>
                  <a:schemeClr val="accent5">
                    <a:lumMod val="75000"/>
                  </a:schemeClr>
                </a:solidFill>
              </a:rPr>
              <a:t>get</a:t>
            </a:r>
            <a:r>
              <a:rPr lang="es-MX" sz="1900" dirty="0">
                <a:solidFill>
                  <a:schemeClr val="accent5">
                    <a:lumMod val="75000"/>
                  </a:schemeClr>
                </a:solidFill>
              </a:rPr>
              <a:t> </a:t>
            </a:r>
            <a:r>
              <a:rPr lang="es-MX" sz="1900" dirty="0" err="1">
                <a:solidFill>
                  <a:schemeClr val="accent5">
                    <a:lumMod val="75000"/>
                  </a:schemeClr>
                </a:solidFill>
              </a:rPr>
              <a:t>there</a:t>
            </a:r>
            <a:endParaRPr lang="es-MX" sz="1900" dirty="0">
              <a:solidFill>
                <a:schemeClr val="accent5">
                  <a:lumMod val="75000"/>
                </a:schemeClr>
              </a:solidFill>
            </a:endParaRPr>
          </a:p>
        </p:txBody>
      </p:sp>
      <p:sp>
        <p:nvSpPr>
          <p:cNvPr id="9" name="CuadroTexto 8">
            <a:extLst>
              <a:ext uri="{FF2B5EF4-FFF2-40B4-BE49-F238E27FC236}">
                <a16:creationId xmlns:a16="http://schemas.microsoft.com/office/drawing/2014/main" id="{87D8E5B4-526B-A33A-FC0C-EB1907B30BE4}"/>
              </a:ext>
            </a:extLst>
          </p:cNvPr>
          <p:cNvSpPr txBox="1"/>
          <p:nvPr/>
        </p:nvSpPr>
        <p:spPr>
          <a:xfrm>
            <a:off x="5760244" y="3014733"/>
            <a:ext cx="4127693" cy="969496"/>
          </a:xfrm>
          <a:prstGeom prst="rect">
            <a:avLst/>
          </a:prstGeom>
          <a:noFill/>
        </p:spPr>
        <p:txBody>
          <a:bodyPr wrap="square" rtlCol="0">
            <a:spAutoFit/>
          </a:bodyPr>
          <a:lstStyle/>
          <a:p>
            <a:r>
              <a:rPr lang="es-MX" sz="1900" dirty="0" err="1">
                <a:solidFill>
                  <a:schemeClr val="accent5">
                    <a:lumMod val="75000"/>
                  </a:schemeClr>
                </a:solidFill>
              </a:rPr>
              <a:t>Problem</a:t>
            </a:r>
            <a:r>
              <a:rPr lang="es-MX" sz="1900" dirty="0">
                <a:solidFill>
                  <a:schemeClr val="accent5">
                    <a:lumMod val="75000"/>
                  </a:schemeClr>
                </a:solidFill>
              </a:rPr>
              <a:t> </a:t>
            </a:r>
            <a:r>
              <a:rPr lang="es-MX" sz="1900" dirty="0" err="1">
                <a:solidFill>
                  <a:schemeClr val="accent5">
                    <a:lumMod val="75000"/>
                  </a:schemeClr>
                </a:solidFill>
              </a:rPr>
              <a:t>Orentiation</a:t>
            </a:r>
            <a:endParaRPr lang="es-MX" sz="1900" dirty="0">
              <a:solidFill>
                <a:schemeClr val="accent5">
                  <a:lumMod val="75000"/>
                </a:schemeClr>
              </a:solidFill>
            </a:endParaRPr>
          </a:p>
          <a:p>
            <a:r>
              <a:rPr lang="es-MX" sz="1900" dirty="0" err="1">
                <a:solidFill>
                  <a:schemeClr val="accent5">
                    <a:lumMod val="75000"/>
                  </a:schemeClr>
                </a:solidFill>
              </a:rPr>
              <a:t>Indentify</a:t>
            </a:r>
            <a:r>
              <a:rPr lang="es-MX" sz="1900" dirty="0">
                <a:solidFill>
                  <a:schemeClr val="accent5">
                    <a:lumMod val="75000"/>
                  </a:schemeClr>
                </a:solidFill>
              </a:rPr>
              <a:t>, describe and </a:t>
            </a:r>
            <a:r>
              <a:rPr lang="es-MX" sz="1900" dirty="0" err="1">
                <a:solidFill>
                  <a:schemeClr val="accent5">
                    <a:lumMod val="75000"/>
                  </a:schemeClr>
                </a:solidFill>
              </a:rPr>
              <a:t>solve</a:t>
            </a:r>
            <a:r>
              <a:rPr lang="es-MX" sz="1900" dirty="0">
                <a:solidFill>
                  <a:schemeClr val="accent5">
                    <a:lumMod val="75000"/>
                  </a:schemeClr>
                </a:solidFill>
              </a:rPr>
              <a:t> </a:t>
            </a:r>
            <a:r>
              <a:rPr lang="es-MX" sz="1900" dirty="0" err="1">
                <a:solidFill>
                  <a:schemeClr val="accent5">
                    <a:lumMod val="75000"/>
                  </a:schemeClr>
                </a:solidFill>
              </a:rPr>
              <a:t>it</a:t>
            </a:r>
            <a:endParaRPr lang="es-MX" sz="1900" dirty="0">
              <a:solidFill>
                <a:schemeClr val="accent5">
                  <a:lumMod val="75000"/>
                </a:schemeClr>
              </a:solidFill>
            </a:endParaRPr>
          </a:p>
          <a:p>
            <a:r>
              <a:rPr lang="es-MX" sz="1900" dirty="0" err="1">
                <a:solidFill>
                  <a:schemeClr val="accent5">
                    <a:lumMod val="75000"/>
                  </a:schemeClr>
                </a:solidFill>
              </a:rPr>
              <a:t>Keep</a:t>
            </a:r>
            <a:r>
              <a:rPr lang="es-MX" sz="1900" dirty="0">
                <a:solidFill>
                  <a:schemeClr val="accent5">
                    <a:lumMod val="75000"/>
                  </a:schemeClr>
                </a:solidFill>
              </a:rPr>
              <a:t> </a:t>
            </a:r>
            <a:r>
              <a:rPr lang="es-MX" sz="1900" dirty="0" err="1">
                <a:solidFill>
                  <a:schemeClr val="accent5">
                    <a:lumMod val="75000"/>
                  </a:schemeClr>
                </a:solidFill>
              </a:rPr>
              <a:t>the</a:t>
            </a:r>
            <a:r>
              <a:rPr lang="es-MX" sz="1900" dirty="0">
                <a:solidFill>
                  <a:schemeClr val="accent5">
                    <a:lumMod val="75000"/>
                  </a:schemeClr>
                </a:solidFill>
              </a:rPr>
              <a:t> problema in </a:t>
            </a:r>
            <a:r>
              <a:rPr lang="es-MX" sz="1900" dirty="0" err="1">
                <a:solidFill>
                  <a:schemeClr val="accent5">
                    <a:lumMod val="75000"/>
                  </a:schemeClr>
                </a:solidFill>
              </a:rPr>
              <a:t>mind</a:t>
            </a:r>
            <a:r>
              <a:rPr lang="es-MX" sz="1900" dirty="0">
                <a:solidFill>
                  <a:schemeClr val="accent5">
                    <a:lumMod val="75000"/>
                  </a:schemeClr>
                </a:solidFill>
              </a:rPr>
              <a:t> </a:t>
            </a:r>
          </a:p>
        </p:txBody>
      </p:sp>
      <p:pic>
        <p:nvPicPr>
          <p:cNvPr id="11" name="Imagen 10">
            <a:extLst>
              <a:ext uri="{FF2B5EF4-FFF2-40B4-BE49-F238E27FC236}">
                <a16:creationId xmlns:a16="http://schemas.microsoft.com/office/drawing/2014/main" id="{3E945661-6AAC-12EE-B0A8-E11EB0D3B633}"/>
              </a:ext>
            </a:extLst>
          </p:cNvPr>
          <p:cNvPicPr>
            <a:picLocks noChangeAspect="1"/>
          </p:cNvPicPr>
          <p:nvPr/>
        </p:nvPicPr>
        <p:blipFill>
          <a:blip r:embed="rId5"/>
          <a:stretch>
            <a:fillRect/>
          </a:stretch>
        </p:blipFill>
        <p:spPr>
          <a:xfrm>
            <a:off x="8511654" y="4994031"/>
            <a:ext cx="3516224" cy="257541"/>
          </a:xfrm>
          <a:prstGeom prst="rect">
            <a:avLst/>
          </a:prstGeom>
        </p:spPr>
      </p:pic>
      <p:sp>
        <p:nvSpPr>
          <p:cNvPr id="12" name="CuadroTexto 11">
            <a:extLst>
              <a:ext uri="{FF2B5EF4-FFF2-40B4-BE49-F238E27FC236}">
                <a16:creationId xmlns:a16="http://schemas.microsoft.com/office/drawing/2014/main" id="{9D061319-116C-81BE-6BC1-B8DD89090586}"/>
              </a:ext>
            </a:extLst>
          </p:cNvPr>
          <p:cNvSpPr txBox="1"/>
          <p:nvPr/>
        </p:nvSpPr>
        <p:spPr>
          <a:xfrm>
            <a:off x="8615089" y="3984229"/>
            <a:ext cx="4127693" cy="1000274"/>
          </a:xfrm>
          <a:prstGeom prst="rect">
            <a:avLst/>
          </a:prstGeom>
          <a:noFill/>
        </p:spPr>
        <p:txBody>
          <a:bodyPr wrap="square" rtlCol="0">
            <a:spAutoFit/>
          </a:bodyPr>
          <a:lstStyle/>
          <a:p>
            <a:r>
              <a:rPr lang="es-MX" sz="1900" dirty="0">
                <a:solidFill>
                  <a:schemeClr val="accent5">
                    <a:lumMod val="75000"/>
                  </a:schemeClr>
                </a:solidFill>
                <a:cs typeface="Arial" panose="020B0604020202020204" pitchFamily="34" charset="0"/>
              </a:rPr>
              <a:t>Correlación</a:t>
            </a:r>
          </a:p>
          <a:p>
            <a:r>
              <a:rPr lang="es-MX" sz="2000" b="0" i="0" dirty="0">
                <a:solidFill>
                  <a:schemeClr val="accent5">
                    <a:lumMod val="75000"/>
                  </a:schemeClr>
                </a:solidFill>
                <a:effectLst/>
                <a:cs typeface="Arial" panose="020B0604020202020204" pitchFamily="34" charset="0"/>
              </a:rPr>
              <a:t> dos eventos están relacionados linealmente </a:t>
            </a:r>
            <a:endParaRPr lang="es-MX" sz="1900" dirty="0">
              <a:solidFill>
                <a:schemeClr val="accent5">
                  <a:lumMod val="75000"/>
                </a:schemeClr>
              </a:solidFill>
              <a:cs typeface="Arial" panose="020B0604020202020204" pitchFamily="34" charset="0"/>
            </a:endParaRPr>
          </a:p>
        </p:txBody>
      </p:sp>
      <p:sp>
        <p:nvSpPr>
          <p:cNvPr id="13" name="CuadroTexto 12">
            <a:extLst>
              <a:ext uri="{FF2B5EF4-FFF2-40B4-BE49-F238E27FC236}">
                <a16:creationId xmlns:a16="http://schemas.microsoft.com/office/drawing/2014/main" id="{431451DE-C01E-720D-E20F-A021E9034C6F}"/>
              </a:ext>
            </a:extLst>
          </p:cNvPr>
          <p:cNvSpPr txBox="1"/>
          <p:nvPr/>
        </p:nvSpPr>
        <p:spPr>
          <a:xfrm>
            <a:off x="6915445" y="5846671"/>
            <a:ext cx="4127693" cy="677108"/>
          </a:xfrm>
          <a:prstGeom prst="rect">
            <a:avLst/>
          </a:prstGeom>
          <a:noFill/>
        </p:spPr>
        <p:txBody>
          <a:bodyPr wrap="square" rtlCol="0">
            <a:spAutoFit/>
          </a:bodyPr>
          <a:lstStyle/>
          <a:p>
            <a:r>
              <a:rPr lang="es-MX" sz="1900" dirty="0">
                <a:solidFill>
                  <a:schemeClr val="accent5">
                    <a:lumMod val="75000"/>
                  </a:schemeClr>
                </a:solidFill>
                <a:cs typeface="Arial" panose="020B0604020202020204" pitchFamily="34" charset="0"/>
              </a:rPr>
              <a:t>Panorama general y a detalle</a:t>
            </a:r>
          </a:p>
          <a:p>
            <a:r>
              <a:rPr lang="es-MX" sz="1900" dirty="0">
                <a:solidFill>
                  <a:schemeClr val="accent5">
                    <a:lumMod val="75000"/>
                  </a:schemeClr>
                </a:solidFill>
                <a:cs typeface="Arial" panose="020B0604020202020204" pitchFamily="34" charset="0"/>
              </a:rPr>
              <a:t>Todos los aspectos </a:t>
            </a:r>
          </a:p>
        </p:txBody>
      </p:sp>
    </p:spTree>
    <p:extLst>
      <p:ext uri="{BB962C8B-B14F-4D97-AF65-F5344CB8AC3E}">
        <p14:creationId xmlns:p14="http://schemas.microsoft.com/office/powerpoint/2010/main" val="1678665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E544EA5-BD20-50EA-B281-782FD24983D2}"/>
              </a:ext>
            </a:extLst>
          </p:cNvPr>
          <p:cNvPicPr>
            <a:picLocks noChangeAspect="1"/>
          </p:cNvPicPr>
          <p:nvPr/>
        </p:nvPicPr>
        <p:blipFill>
          <a:blip r:embed="rId2"/>
          <a:stretch>
            <a:fillRect/>
          </a:stretch>
        </p:blipFill>
        <p:spPr>
          <a:xfrm>
            <a:off x="231962" y="403509"/>
            <a:ext cx="5657850" cy="515093"/>
          </a:xfrm>
          <a:prstGeom prst="rect">
            <a:avLst/>
          </a:prstGeom>
        </p:spPr>
      </p:pic>
      <p:pic>
        <p:nvPicPr>
          <p:cNvPr id="5" name="Imagen 4">
            <a:extLst>
              <a:ext uri="{FF2B5EF4-FFF2-40B4-BE49-F238E27FC236}">
                <a16:creationId xmlns:a16="http://schemas.microsoft.com/office/drawing/2014/main" id="{6E0A76A1-E1F6-C5CD-ADC0-E33506D687D7}"/>
              </a:ext>
            </a:extLst>
          </p:cNvPr>
          <p:cNvPicPr>
            <a:picLocks noChangeAspect="1"/>
          </p:cNvPicPr>
          <p:nvPr/>
        </p:nvPicPr>
        <p:blipFill>
          <a:blip r:embed="rId3"/>
          <a:stretch>
            <a:fillRect/>
          </a:stretch>
        </p:blipFill>
        <p:spPr>
          <a:xfrm>
            <a:off x="231962" y="1040602"/>
            <a:ext cx="4079501" cy="942967"/>
          </a:xfrm>
          <a:prstGeom prst="rect">
            <a:avLst/>
          </a:prstGeom>
        </p:spPr>
      </p:pic>
      <p:pic>
        <p:nvPicPr>
          <p:cNvPr id="7" name="Imagen 6">
            <a:extLst>
              <a:ext uri="{FF2B5EF4-FFF2-40B4-BE49-F238E27FC236}">
                <a16:creationId xmlns:a16="http://schemas.microsoft.com/office/drawing/2014/main" id="{1141672C-60D1-BCB6-0A5C-1EB173681DBA}"/>
              </a:ext>
            </a:extLst>
          </p:cNvPr>
          <p:cNvPicPr>
            <a:picLocks noChangeAspect="1"/>
          </p:cNvPicPr>
          <p:nvPr/>
        </p:nvPicPr>
        <p:blipFill>
          <a:blip r:embed="rId4"/>
          <a:stretch>
            <a:fillRect/>
          </a:stretch>
        </p:blipFill>
        <p:spPr>
          <a:xfrm>
            <a:off x="231962" y="2292062"/>
            <a:ext cx="5657850" cy="454786"/>
          </a:xfrm>
          <a:prstGeom prst="rect">
            <a:avLst/>
          </a:prstGeom>
        </p:spPr>
      </p:pic>
      <p:pic>
        <p:nvPicPr>
          <p:cNvPr id="9" name="Imagen 8">
            <a:extLst>
              <a:ext uri="{FF2B5EF4-FFF2-40B4-BE49-F238E27FC236}">
                <a16:creationId xmlns:a16="http://schemas.microsoft.com/office/drawing/2014/main" id="{C3E83317-16CD-E16F-E693-9BC4E7935056}"/>
              </a:ext>
            </a:extLst>
          </p:cNvPr>
          <p:cNvPicPr>
            <a:picLocks noChangeAspect="1"/>
          </p:cNvPicPr>
          <p:nvPr/>
        </p:nvPicPr>
        <p:blipFill>
          <a:blip r:embed="rId5"/>
          <a:stretch>
            <a:fillRect/>
          </a:stretch>
        </p:blipFill>
        <p:spPr>
          <a:xfrm>
            <a:off x="231962" y="3998622"/>
            <a:ext cx="5981700" cy="495300"/>
          </a:xfrm>
          <a:prstGeom prst="rect">
            <a:avLst/>
          </a:prstGeom>
        </p:spPr>
      </p:pic>
      <p:pic>
        <p:nvPicPr>
          <p:cNvPr id="11" name="Imagen 10">
            <a:extLst>
              <a:ext uri="{FF2B5EF4-FFF2-40B4-BE49-F238E27FC236}">
                <a16:creationId xmlns:a16="http://schemas.microsoft.com/office/drawing/2014/main" id="{586DABA3-48B5-DB57-1B93-7EFDBDAFACAF}"/>
              </a:ext>
            </a:extLst>
          </p:cNvPr>
          <p:cNvPicPr>
            <a:picLocks noChangeAspect="1"/>
          </p:cNvPicPr>
          <p:nvPr/>
        </p:nvPicPr>
        <p:blipFill>
          <a:blip r:embed="rId6"/>
          <a:stretch>
            <a:fillRect/>
          </a:stretch>
        </p:blipFill>
        <p:spPr>
          <a:xfrm>
            <a:off x="231962" y="4767639"/>
            <a:ext cx="5864038" cy="1787731"/>
          </a:xfrm>
          <a:prstGeom prst="rect">
            <a:avLst/>
          </a:prstGeom>
        </p:spPr>
      </p:pic>
      <p:pic>
        <p:nvPicPr>
          <p:cNvPr id="14" name="Imagen 13">
            <a:extLst>
              <a:ext uri="{FF2B5EF4-FFF2-40B4-BE49-F238E27FC236}">
                <a16:creationId xmlns:a16="http://schemas.microsoft.com/office/drawing/2014/main" id="{3DB45C46-45D6-0CBC-2FB9-AF8725607C0F}"/>
              </a:ext>
            </a:extLst>
          </p:cNvPr>
          <p:cNvPicPr>
            <a:picLocks noChangeAspect="1"/>
          </p:cNvPicPr>
          <p:nvPr/>
        </p:nvPicPr>
        <p:blipFill>
          <a:blip r:embed="rId7"/>
          <a:stretch>
            <a:fillRect/>
          </a:stretch>
        </p:blipFill>
        <p:spPr>
          <a:xfrm>
            <a:off x="6575051" y="3100387"/>
            <a:ext cx="5200650" cy="657225"/>
          </a:xfrm>
          <a:prstGeom prst="rect">
            <a:avLst/>
          </a:prstGeom>
        </p:spPr>
      </p:pic>
    </p:spTree>
    <p:extLst>
      <p:ext uri="{BB962C8B-B14F-4D97-AF65-F5344CB8AC3E}">
        <p14:creationId xmlns:p14="http://schemas.microsoft.com/office/powerpoint/2010/main" val="1976517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8013F69-EE24-6507-18A5-2B72E41F2CC5}"/>
              </a:ext>
            </a:extLst>
          </p:cNvPr>
          <p:cNvPicPr>
            <a:picLocks noChangeAspect="1"/>
          </p:cNvPicPr>
          <p:nvPr/>
        </p:nvPicPr>
        <p:blipFill>
          <a:blip r:embed="rId2"/>
          <a:stretch>
            <a:fillRect/>
          </a:stretch>
        </p:blipFill>
        <p:spPr>
          <a:xfrm>
            <a:off x="0" y="317726"/>
            <a:ext cx="10643076" cy="2431512"/>
          </a:xfrm>
          <a:prstGeom prst="rect">
            <a:avLst/>
          </a:prstGeom>
        </p:spPr>
      </p:pic>
      <p:pic>
        <p:nvPicPr>
          <p:cNvPr id="7" name="Imagen 6">
            <a:extLst>
              <a:ext uri="{FF2B5EF4-FFF2-40B4-BE49-F238E27FC236}">
                <a16:creationId xmlns:a16="http://schemas.microsoft.com/office/drawing/2014/main" id="{1ABD5F1B-7217-02A4-94FF-4AF5AC255AF0}"/>
              </a:ext>
            </a:extLst>
          </p:cNvPr>
          <p:cNvPicPr>
            <a:picLocks noChangeAspect="1"/>
          </p:cNvPicPr>
          <p:nvPr/>
        </p:nvPicPr>
        <p:blipFill>
          <a:blip r:embed="rId3"/>
          <a:stretch>
            <a:fillRect/>
          </a:stretch>
        </p:blipFill>
        <p:spPr>
          <a:xfrm>
            <a:off x="618564" y="3150513"/>
            <a:ext cx="5930032" cy="1143227"/>
          </a:xfrm>
          <a:prstGeom prst="rect">
            <a:avLst/>
          </a:prstGeom>
        </p:spPr>
      </p:pic>
      <p:pic>
        <p:nvPicPr>
          <p:cNvPr id="9" name="Imagen 8">
            <a:extLst>
              <a:ext uri="{FF2B5EF4-FFF2-40B4-BE49-F238E27FC236}">
                <a16:creationId xmlns:a16="http://schemas.microsoft.com/office/drawing/2014/main" id="{33D34BE7-3641-5E20-6C9C-657C1D492CE3}"/>
              </a:ext>
            </a:extLst>
          </p:cNvPr>
          <p:cNvPicPr>
            <a:picLocks noChangeAspect="1"/>
          </p:cNvPicPr>
          <p:nvPr/>
        </p:nvPicPr>
        <p:blipFill>
          <a:blip r:embed="rId4"/>
          <a:stretch>
            <a:fillRect/>
          </a:stretch>
        </p:blipFill>
        <p:spPr>
          <a:xfrm>
            <a:off x="521249" y="4695015"/>
            <a:ext cx="7303434" cy="486346"/>
          </a:xfrm>
          <a:prstGeom prst="rect">
            <a:avLst/>
          </a:prstGeom>
        </p:spPr>
      </p:pic>
      <p:pic>
        <p:nvPicPr>
          <p:cNvPr id="11" name="Imagen 10">
            <a:extLst>
              <a:ext uri="{FF2B5EF4-FFF2-40B4-BE49-F238E27FC236}">
                <a16:creationId xmlns:a16="http://schemas.microsoft.com/office/drawing/2014/main" id="{268A068B-CC37-424C-948E-155962C58BDB}"/>
              </a:ext>
            </a:extLst>
          </p:cNvPr>
          <p:cNvPicPr>
            <a:picLocks noChangeAspect="1"/>
          </p:cNvPicPr>
          <p:nvPr/>
        </p:nvPicPr>
        <p:blipFill>
          <a:blip r:embed="rId5"/>
          <a:stretch>
            <a:fillRect/>
          </a:stretch>
        </p:blipFill>
        <p:spPr>
          <a:xfrm>
            <a:off x="618564" y="5430313"/>
            <a:ext cx="6373906" cy="1178847"/>
          </a:xfrm>
          <a:prstGeom prst="rect">
            <a:avLst/>
          </a:prstGeom>
        </p:spPr>
      </p:pic>
      <p:sp>
        <p:nvSpPr>
          <p:cNvPr id="12" name="CuadroTexto 11">
            <a:extLst>
              <a:ext uri="{FF2B5EF4-FFF2-40B4-BE49-F238E27FC236}">
                <a16:creationId xmlns:a16="http://schemas.microsoft.com/office/drawing/2014/main" id="{F0098278-D036-F6E9-4383-CCB727DB1D2D}"/>
              </a:ext>
            </a:extLst>
          </p:cNvPr>
          <p:cNvSpPr txBox="1"/>
          <p:nvPr/>
        </p:nvSpPr>
        <p:spPr>
          <a:xfrm>
            <a:off x="9435354" y="3263854"/>
            <a:ext cx="2138082" cy="2862322"/>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Sondear a los clientes sobre sus preferencias y usar esa información para orientar la estrategia empresarial es un ejemplo de toma de decisiones basada en datos.</a:t>
            </a:r>
            <a:endParaRPr lang="es-MX" dirty="0"/>
          </a:p>
        </p:txBody>
      </p:sp>
    </p:spTree>
    <p:extLst>
      <p:ext uri="{BB962C8B-B14F-4D97-AF65-F5344CB8AC3E}">
        <p14:creationId xmlns:p14="http://schemas.microsoft.com/office/powerpoint/2010/main" val="2894529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A8E0A6C-CBDD-91E1-BD16-B3EB22BC5D68}"/>
              </a:ext>
            </a:extLst>
          </p:cNvPr>
          <p:cNvPicPr>
            <a:picLocks noChangeAspect="1"/>
          </p:cNvPicPr>
          <p:nvPr/>
        </p:nvPicPr>
        <p:blipFill>
          <a:blip r:embed="rId2"/>
          <a:stretch>
            <a:fillRect/>
          </a:stretch>
        </p:blipFill>
        <p:spPr>
          <a:xfrm>
            <a:off x="3353921" y="1541649"/>
            <a:ext cx="4705350" cy="4581525"/>
          </a:xfrm>
          <a:prstGeom prst="rect">
            <a:avLst/>
          </a:prstGeom>
        </p:spPr>
      </p:pic>
      <p:sp>
        <p:nvSpPr>
          <p:cNvPr id="4" name="Elipse 3">
            <a:extLst>
              <a:ext uri="{FF2B5EF4-FFF2-40B4-BE49-F238E27FC236}">
                <a16:creationId xmlns:a16="http://schemas.microsoft.com/office/drawing/2014/main" id="{BD5A8C19-E10F-6894-BC9C-6969BD2A42E7}"/>
              </a:ext>
            </a:extLst>
          </p:cNvPr>
          <p:cNvSpPr/>
          <p:nvPr/>
        </p:nvSpPr>
        <p:spPr>
          <a:xfrm>
            <a:off x="10771093" y="209923"/>
            <a:ext cx="1048871" cy="98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A88B8DBE-BE0B-A17F-5AD5-9D110544DA86}"/>
              </a:ext>
            </a:extLst>
          </p:cNvPr>
          <p:cNvSpPr txBox="1"/>
          <p:nvPr/>
        </p:nvSpPr>
        <p:spPr>
          <a:xfrm>
            <a:off x="3231775" y="5014830"/>
            <a:ext cx="1290917" cy="400110"/>
          </a:xfrm>
          <a:prstGeom prst="rect">
            <a:avLst/>
          </a:prstGeom>
          <a:noFill/>
        </p:spPr>
        <p:txBody>
          <a:bodyPr wrap="square" rtlCol="0">
            <a:spAutoFit/>
          </a:bodyPr>
          <a:lstStyle/>
          <a:p>
            <a:r>
              <a:rPr lang="es-MX" sz="2000" b="1" dirty="0">
                <a:solidFill>
                  <a:srgbClr val="7030A0"/>
                </a:solidFill>
              </a:rPr>
              <a:t>plan</a:t>
            </a:r>
          </a:p>
        </p:txBody>
      </p:sp>
      <p:sp>
        <p:nvSpPr>
          <p:cNvPr id="6" name="CuadroTexto 5">
            <a:extLst>
              <a:ext uri="{FF2B5EF4-FFF2-40B4-BE49-F238E27FC236}">
                <a16:creationId xmlns:a16="http://schemas.microsoft.com/office/drawing/2014/main" id="{127263AF-B058-E23D-320F-0C28B413216E}"/>
              </a:ext>
            </a:extLst>
          </p:cNvPr>
          <p:cNvSpPr txBox="1"/>
          <p:nvPr/>
        </p:nvSpPr>
        <p:spPr>
          <a:xfrm>
            <a:off x="2832846" y="2878130"/>
            <a:ext cx="1290917" cy="400110"/>
          </a:xfrm>
          <a:prstGeom prst="rect">
            <a:avLst/>
          </a:prstGeom>
          <a:noFill/>
        </p:spPr>
        <p:txBody>
          <a:bodyPr wrap="square" rtlCol="0">
            <a:spAutoFit/>
          </a:bodyPr>
          <a:lstStyle/>
          <a:p>
            <a:r>
              <a:rPr lang="es-MX" sz="2000" b="1" dirty="0">
                <a:solidFill>
                  <a:srgbClr val="7030A0"/>
                </a:solidFill>
              </a:rPr>
              <a:t>capture</a:t>
            </a:r>
          </a:p>
        </p:txBody>
      </p:sp>
      <p:sp>
        <p:nvSpPr>
          <p:cNvPr id="7" name="CuadroTexto 6">
            <a:extLst>
              <a:ext uri="{FF2B5EF4-FFF2-40B4-BE49-F238E27FC236}">
                <a16:creationId xmlns:a16="http://schemas.microsoft.com/office/drawing/2014/main" id="{6290BDAC-E638-F07A-8EAC-E405B3B0ADF6}"/>
              </a:ext>
            </a:extLst>
          </p:cNvPr>
          <p:cNvSpPr txBox="1"/>
          <p:nvPr/>
        </p:nvSpPr>
        <p:spPr>
          <a:xfrm>
            <a:off x="5127811" y="1356983"/>
            <a:ext cx="1757082" cy="400110"/>
          </a:xfrm>
          <a:prstGeom prst="rect">
            <a:avLst/>
          </a:prstGeom>
          <a:noFill/>
        </p:spPr>
        <p:txBody>
          <a:bodyPr wrap="square" rtlCol="0">
            <a:spAutoFit/>
          </a:bodyPr>
          <a:lstStyle/>
          <a:p>
            <a:r>
              <a:rPr lang="es-MX" sz="2000" b="1" dirty="0" err="1">
                <a:solidFill>
                  <a:srgbClr val="7030A0"/>
                </a:solidFill>
              </a:rPr>
              <a:t>manage</a:t>
            </a:r>
            <a:endParaRPr lang="es-MX" sz="2000" b="1" dirty="0">
              <a:solidFill>
                <a:srgbClr val="7030A0"/>
              </a:solidFill>
            </a:endParaRPr>
          </a:p>
        </p:txBody>
      </p:sp>
      <p:sp>
        <p:nvSpPr>
          <p:cNvPr id="8" name="CuadroTexto 7">
            <a:extLst>
              <a:ext uri="{FF2B5EF4-FFF2-40B4-BE49-F238E27FC236}">
                <a16:creationId xmlns:a16="http://schemas.microsoft.com/office/drawing/2014/main" id="{5B9843BD-09E3-3F67-5D90-5D0BB86DCE4A}"/>
              </a:ext>
            </a:extLst>
          </p:cNvPr>
          <p:cNvSpPr txBox="1"/>
          <p:nvPr/>
        </p:nvSpPr>
        <p:spPr>
          <a:xfrm>
            <a:off x="7526993" y="2766082"/>
            <a:ext cx="1757082" cy="400110"/>
          </a:xfrm>
          <a:prstGeom prst="rect">
            <a:avLst/>
          </a:prstGeom>
          <a:noFill/>
        </p:spPr>
        <p:txBody>
          <a:bodyPr wrap="square" rtlCol="0">
            <a:spAutoFit/>
          </a:bodyPr>
          <a:lstStyle/>
          <a:p>
            <a:r>
              <a:rPr lang="es-MX" sz="2000" b="1" dirty="0" err="1">
                <a:solidFill>
                  <a:srgbClr val="7030A0"/>
                </a:solidFill>
              </a:rPr>
              <a:t>analyze</a:t>
            </a:r>
            <a:endParaRPr lang="es-MX" sz="2000" b="1" dirty="0">
              <a:solidFill>
                <a:srgbClr val="7030A0"/>
              </a:solidFill>
            </a:endParaRPr>
          </a:p>
        </p:txBody>
      </p:sp>
      <p:sp>
        <p:nvSpPr>
          <p:cNvPr id="9" name="CuadroTexto 8">
            <a:extLst>
              <a:ext uri="{FF2B5EF4-FFF2-40B4-BE49-F238E27FC236}">
                <a16:creationId xmlns:a16="http://schemas.microsoft.com/office/drawing/2014/main" id="{E50D6C79-54C5-B2AD-9B54-6D0D10B8DA2D}"/>
              </a:ext>
            </a:extLst>
          </p:cNvPr>
          <p:cNvSpPr txBox="1"/>
          <p:nvPr/>
        </p:nvSpPr>
        <p:spPr>
          <a:xfrm>
            <a:off x="7793132" y="4645498"/>
            <a:ext cx="1757082" cy="400110"/>
          </a:xfrm>
          <a:prstGeom prst="rect">
            <a:avLst/>
          </a:prstGeom>
          <a:noFill/>
        </p:spPr>
        <p:txBody>
          <a:bodyPr wrap="square" rtlCol="0">
            <a:spAutoFit/>
          </a:bodyPr>
          <a:lstStyle/>
          <a:p>
            <a:r>
              <a:rPr lang="es-MX" sz="2000" b="1" dirty="0">
                <a:solidFill>
                  <a:srgbClr val="7030A0"/>
                </a:solidFill>
              </a:rPr>
              <a:t>archive</a:t>
            </a:r>
          </a:p>
        </p:txBody>
      </p:sp>
      <p:sp>
        <p:nvSpPr>
          <p:cNvPr id="10" name="CuadroTexto 9">
            <a:extLst>
              <a:ext uri="{FF2B5EF4-FFF2-40B4-BE49-F238E27FC236}">
                <a16:creationId xmlns:a16="http://schemas.microsoft.com/office/drawing/2014/main" id="{F5EF529E-D4AD-8E94-92B1-64219D30DC91}"/>
              </a:ext>
            </a:extLst>
          </p:cNvPr>
          <p:cNvSpPr txBox="1"/>
          <p:nvPr/>
        </p:nvSpPr>
        <p:spPr>
          <a:xfrm>
            <a:off x="6075829" y="5722432"/>
            <a:ext cx="1757082" cy="400110"/>
          </a:xfrm>
          <a:prstGeom prst="rect">
            <a:avLst/>
          </a:prstGeom>
          <a:noFill/>
        </p:spPr>
        <p:txBody>
          <a:bodyPr wrap="square" rtlCol="0">
            <a:spAutoFit/>
          </a:bodyPr>
          <a:lstStyle/>
          <a:p>
            <a:r>
              <a:rPr lang="es-MX" sz="2000" b="1" dirty="0" err="1">
                <a:solidFill>
                  <a:srgbClr val="7030A0"/>
                </a:solidFill>
              </a:rPr>
              <a:t>destroy</a:t>
            </a:r>
            <a:endParaRPr lang="es-MX" sz="2000" b="1" dirty="0">
              <a:solidFill>
                <a:srgbClr val="7030A0"/>
              </a:solidFill>
            </a:endParaRPr>
          </a:p>
        </p:txBody>
      </p:sp>
      <p:sp>
        <p:nvSpPr>
          <p:cNvPr id="11" name="CuadroTexto 10">
            <a:extLst>
              <a:ext uri="{FF2B5EF4-FFF2-40B4-BE49-F238E27FC236}">
                <a16:creationId xmlns:a16="http://schemas.microsoft.com/office/drawing/2014/main" id="{D2B3D471-2C0C-B3BC-47CE-A317D3AF748D}"/>
              </a:ext>
            </a:extLst>
          </p:cNvPr>
          <p:cNvSpPr txBox="1"/>
          <p:nvPr/>
        </p:nvSpPr>
        <p:spPr>
          <a:xfrm>
            <a:off x="588307" y="541027"/>
            <a:ext cx="2967319" cy="584775"/>
          </a:xfrm>
          <a:prstGeom prst="rect">
            <a:avLst/>
          </a:prstGeom>
          <a:noFill/>
        </p:spPr>
        <p:txBody>
          <a:bodyPr wrap="square" rtlCol="0">
            <a:spAutoFit/>
          </a:bodyPr>
          <a:lstStyle/>
          <a:p>
            <a:r>
              <a:rPr lang="es-MX" sz="3200" dirty="0">
                <a:solidFill>
                  <a:srgbClr val="00B0F0"/>
                </a:solidFill>
              </a:rPr>
              <a:t>Data </a:t>
            </a:r>
            <a:r>
              <a:rPr lang="es-MX" sz="3200" dirty="0" err="1">
                <a:solidFill>
                  <a:srgbClr val="00B0F0"/>
                </a:solidFill>
              </a:rPr>
              <a:t>LifeCylce</a:t>
            </a:r>
            <a:endParaRPr lang="es-MX" sz="3200" dirty="0">
              <a:solidFill>
                <a:srgbClr val="00B0F0"/>
              </a:solidFill>
            </a:endParaRPr>
          </a:p>
        </p:txBody>
      </p:sp>
    </p:spTree>
    <p:extLst>
      <p:ext uri="{BB962C8B-B14F-4D97-AF65-F5344CB8AC3E}">
        <p14:creationId xmlns:p14="http://schemas.microsoft.com/office/powerpoint/2010/main" val="3112961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1D132FFC-C136-7194-F7B9-ACC7AED590A5}"/>
              </a:ext>
            </a:extLst>
          </p:cNvPr>
          <p:cNvPicPr>
            <a:picLocks noChangeAspect="1"/>
          </p:cNvPicPr>
          <p:nvPr/>
        </p:nvPicPr>
        <p:blipFill>
          <a:blip r:embed="rId2"/>
          <a:stretch>
            <a:fillRect/>
          </a:stretch>
        </p:blipFill>
        <p:spPr>
          <a:xfrm>
            <a:off x="5134131" y="399633"/>
            <a:ext cx="5202177" cy="983089"/>
          </a:xfrm>
          <a:prstGeom prst="rect">
            <a:avLst/>
          </a:prstGeom>
        </p:spPr>
      </p:pic>
      <p:sp>
        <p:nvSpPr>
          <p:cNvPr id="3" name="CuadroTexto 2">
            <a:extLst>
              <a:ext uri="{FF2B5EF4-FFF2-40B4-BE49-F238E27FC236}">
                <a16:creationId xmlns:a16="http://schemas.microsoft.com/office/drawing/2014/main" id="{D597F0A9-59C9-86D6-21A6-BABA6AD38CF1}"/>
              </a:ext>
            </a:extLst>
          </p:cNvPr>
          <p:cNvSpPr txBox="1"/>
          <p:nvPr/>
        </p:nvSpPr>
        <p:spPr>
          <a:xfrm>
            <a:off x="10264588" y="367059"/>
            <a:ext cx="1846728" cy="1015663"/>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rgbClr val="0070C0"/>
                </a:solidFill>
              </a:rPr>
              <a:t>Integridad</a:t>
            </a:r>
          </a:p>
          <a:p>
            <a:pPr marL="342900" indent="-342900">
              <a:buFont typeface="Arial" panose="020B0604020202020204" pitchFamily="34" charset="0"/>
              <a:buChar char="•"/>
            </a:pPr>
            <a:r>
              <a:rPr lang="es-MX" sz="2000" dirty="0">
                <a:solidFill>
                  <a:srgbClr val="0070C0"/>
                </a:solidFill>
              </a:rPr>
              <a:t>Credibilidad </a:t>
            </a:r>
          </a:p>
          <a:p>
            <a:pPr marL="342900" indent="-342900">
              <a:buFont typeface="Arial" panose="020B0604020202020204" pitchFamily="34" charset="0"/>
              <a:buChar char="•"/>
            </a:pPr>
            <a:r>
              <a:rPr lang="es-MX" sz="2000" dirty="0">
                <a:solidFill>
                  <a:srgbClr val="0070C0"/>
                </a:solidFill>
              </a:rPr>
              <a:t>Privacidad</a:t>
            </a:r>
          </a:p>
        </p:txBody>
      </p:sp>
      <p:sp>
        <p:nvSpPr>
          <p:cNvPr id="4" name="CuadroTexto 3">
            <a:extLst>
              <a:ext uri="{FF2B5EF4-FFF2-40B4-BE49-F238E27FC236}">
                <a16:creationId xmlns:a16="http://schemas.microsoft.com/office/drawing/2014/main" id="{D7B3C39E-E477-5773-6C06-9DFF95A1B5D7}"/>
              </a:ext>
            </a:extLst>
          </p:cNvPr>
          <p:cNvSpPr txBox="1"/>
          <p:nvPr/>
        </p:nvSpPr>
        <p:spPr>
          <a:xfrm>
            <a:off x="546848" y="413226"/>
            <a:ext cx="3688976" cy="1938992"/>
          </a:xfrm>
          <a:prstGeom prst="rect">
            <a:avLst/>
          </a:prstGeom>
          <a:noFill/>
        </p:spPr>
        <p:txBody>
          <a:bodyPr wrap="square" rtlCol="0">
            <a:spAutoFit/>
          </a:bodyPr>
          <a:lstStyle/>
          <a:p>
            <a:r>
              <a:rPr lang="es-MX" sz="2000" dirty="0" err="1">
                <a:solidFill>
                  <a:srgbClr val="0070C0"/>
                </a:solidFill>
              </a:rPr>
              <a:t>Planning</a:t>
            </a:r>
            <a:endParaRPr lang="es-MX" sz="2000" dirty="0">
              <a:solidFill>
                <a:srgbClr val="0070C0"/>
              </a:solidFill>
            </a:endParaRPr>
          </a:p>
          <a:p>
            <a:endParaRPr lang="es-MX" sz="2000" dirty="0">
              <a:solidFill>
                <a:srgbClr val="0070C0"/>
              </a:solidFill>
            </a:endParaRPr>
          </a:p>
          <a:p>
            <a:r>
              <a:rPr lang="es-MX" sz="2000" dirty="0">
                <a:solidFill>
                  <a:srgbClr val="0070C0"/>
                </a:solidFill>
              </a:rPr>
              <a:t>Que tipo de datos se necesitan, como y donde se conseguirán </a:t>
            </a:r>
          </a:p>
          <a:p>
            <a:r>
              <a:rPr lang="es-MX" sz="2000" dirty="0">
                <a:solidFill>
                  <a:srgbClr val="0070C0"/>
                </a:solidFill>
              </a:rPr>
              <a:t>Responsable de ellos y los resultados </a:t>
            </a:r>
            <a:r>
              <a:rPr lang="es-MX" sz="2000" dirty="0" err="1">
                <a:solidFill>
                  <a:srgbClr val="0070C0"/>
                </a:solidFill>
              </a:rPr>
              <a:t>optimos</a:t>
            </a:r>
            <a:endParaRPr lang="es-MX" sz="2000" dirty="0">
              <a:solidFill>
                <a:srgbClr val="0070C0"/>
              </a:solidFill>
            </a:endParaRPr>
          </a:p>
        </p:txBody>
      </p:sp>
      <p:sp>
        <p:nvSpPr>
          <p:cNvPr id="5" name="CuadroTexto 4">
            <a:extLst>
              <a:ext uri="{FF2B5EF4-FFF2-40B4-BE49-F238E27FC236}">
                <a16:creationId xmlns:a16="http://schemas.microsoft.com/office/drawing/2014/main" id="{C6BFB6DC-37E7-93D6-76B3-C306CC1E955A}"/>
              </a:ext>
            </a:extLst>
          </p:cNvPr>
          <p:cNvSpPr txBox="1"/>
          <p:nvPr/>
        </p:nvSpPr>
        <p:spPr>
          <a:xfrm>
            <a:off x="1004048" y="2694656"/>
            <a:ext cx="3688976" cy="1631216"/>
          </a:xfrm>
          <a:prstGeom prst="rect">
            <a:avLst/>
          </a:prstGeom>
          <a:noFill/>
        </p:spPr>
        <p:txBody>
          <a:bodyPr wrap="square" rtlCol="0">
            <a:spAutoFit/>
          </a:bodyPr>
          <a:lstStyle/>
          <a:p>
            <a:r>
              <a:rPr lang="es-MX" sz="2000" dirty="0">
                <a:solidFill>
                  <a:srgbClr val="0070C0"/>
                </a:solidFill>
              </a:rPr>
              <a:t>Capture</a:t>
            </a:r>
          </a:p>
          <a:p>
            <a:endParaRPr lang="es-MX" sz="2000" dirty="0">
              <a:solidFill>
                <a:srgbClr val="0070C0"/>
              </a:solidFill>
            </a:endParaRPr>
          </a:p>
          <a:p>
            <a:r>
              <a:rPr lang="es-MX" sz="2000" dirty="0">
                <a:solidFill>
                  <a:srgbClr val="0070C0"/>
                </a:solidFill>
              </a:rPr>
              <a:t>Recopilar datos de distintas fuentes y se incorporan ala organización </a:t>
            </a:r>
          </a:p>
        </p:txBody>
      </p:sp>
      <p:sp>
        <p:nvSpPr>
          <p:cNvPr id="6" name="CuadroTexto 5">
            <a:extLst>
              <a:ext uri="{FF2B5EF4-FFF2-40B4-BE49-F238E27FC236}">
                <a16:creationId xmlns:a16="http://schemas.microsoft.com/office/drawing/2014/main" id="{FC23961C-A865-89D2-2F1C-8C17FD353959}"/>
              </a:ext>
            </a:extLst>
          </p:cNvPr>
          <p:cNvSpPr txBox="1"/>
          <p:nvPr/>
        </p:nvSpPr>
        <p:spPr>
          <a:xfrm>
            <a:off x="1004048" y="4784186"/>
            <a:ext cx="4966446" cy="1938992"/>
          </a:xfrm>
          <a:prstGeom prst="rect">
            <a:avLst/>
          </a:prstGeom>
          <a:noFill/>
        </p:spPr>
        <p:txBody>
          <a:bodyPr wrap="square" rtlCol="0">
            <a:spAutoFit/>
          </a:bodyPr>
          <a:lstStyle/>
          <a:p>
            <a:r>
              <a:rPr lang="es-MX" sz="2000" dirty="0" err="1">
                <a:solidFill>
                  <a:srgbClr val="0070C0"/>
                </a:solidFill>
              </a:rPr>
              <a:t>Manage</a:t>
            </a:r>
            <a:endParaRPr lang="es-MX" sz="2000" dirty="0">
              <a:solidFill>
                <a:srgbClr val="0070C0"/>
              </a:solidFill>
            </a:endParaRPr>
          </a:p>
          <a:p>
            <a:endParaRPr lang="es-MX" sz="2000" dirty="0">
              <a:solidFill>
                <a:srgbClr val="0070C0"/>
              </a:solidFill>
            </a:endParaRPr>
          </a:p>
          <a:p>
            <a:r>
              <a:rPr lang="es-MX" sz="2000" dirty="0">
                <a:solidFill>
                  <a:srgbClr val="0070C0"/>
                </a:solidFill>
              </a:rPr>
              <a:t>Como cuidar los datos, como y donde almacenar, herramientas para protegerlos y mantenerlos seguros, medidas de aseguramiento</a:t>
            </a:r>
          </a:p>
        </p:txBody>
      </p:sp>
      <p:sp>
        <p:nvSpPr>
          <p:cNvPr id="7" name="CuadroTexto 6">
            <a:extLst>
              <a:ext uri="{FF2B5EF4-FFF2-40B4-BE49-F238E27FC236}">
                <a16:creationId xmlns:a16="http://schemas.microsoft.com/office/drawing/2014/main" id="{61158B84-8345-592E-6704-1719AC270844}"/>
              </a:ext>
            </a:extLst>
          </p:cNvPr>
          <p:cNvSpPr txBox="1"/>
          <p:nvPr/>
        </p:nvSpPr>
        <p:spPr>
          <a:xfrm>
            <a:off x="5325036" y="1998545"/>
            <a:ext cx="3850340" cy="1631216"/>
          </a:xfrm>
          <a:prstGeom prst="rect">
            <a:avLst/>
          </a:prstGeom>
          <a:noFill/>
        </p:spPr>
        <p:txBody>
          <a:bodyPr wrap="square" rtlCol="0">
            <a:spAutoFit/>
          </a:bodyPr>
          <a:lstStyle/>
          <a:p>
            <a:r>
              <a:rPr lang="es-MX" sz="2000" dirty="0" err="1">
                <a:solidFill>
                  <a:srgbClr val="0070C0"/>
                </a:solidFill>
              </a:rPr>
              <a:t>Analyze</a:t>
            </a:r>
            <a:endParaRPr lang="es-MX" sz="2000" dirty="0">
              <a:solidFill>
                <a:srgbClr val="0070C0"/>
              </a:solidFill>
            </a:endParaRPr>
          </a:p>
          <a:p>
            <a:endParaRPr lang="es-MX" sz="2000" dirty="0">
              <a:solidFill>
                <a:srgbClr val="0070C0"/>
              </a:solidFill>
            </a:endParaRPr>
          </a:p>
          <a:p>
            <a:r>
              <a:rPr lang="es-MX" sz="2000" dirty="0">
                <a:solidFill>
                  <a:srgbClr val="0070C0"/>
                </a:solidFill>
              </a:rPr>
              <a:t>Resolver problemas, tomar decisiones importantes, y respaldar objetivos empresariales</a:t>
            </a:r>
          </a:p>
        </p:txBody>
      </p:sp>
      <p:sp>
        <p:nvSpPr>
          <p:cNvPr id="8" name="CuadroTexto 7">
            <a:extLst>
              <a:ext uri="{FF2B5EF4-FFF2-40B4-BE49-F238E27FC236}">
                <a16:creationId xmlns:a16="http://schemas.microsoft.com/office/drawing/2014/main" id="{5938005A-45E0-6ECA-F24A-3FA0DA1FAE73}"/>
              </a:ext>
            </a:extLst>
          </p:cNvPr>
          <p:cNvSpPr txBox="1"/>
          <p:nvPr/>
        </p:nvSpPr>
        <p:spPr>
          <a:xfrm>
            <a:off x="8229602" y="3814690"/>
            <a:ext cx="3850340" cy="1938992"/>
          </a:xfrm>
          <a:prstGeom prst="rect">
            <a:avLst/>
          </a:prstGeom>
          <a:noFill/>
        </p:spPr>
        <p:txBody>
          <a:bodyPr wrap="square" rtlCol="0">
            <a:spAutoFit/>
          </a:bodyPr>
          <a:lstStyle/>
          <a:p>
            <a:r>
              <a:rPr lang="es-MX" sz="2000" dirty="0">
                <a:solidFill>
                  <a:srgbClr val="0070C0"/>
                </a:solidFill>
              </a:rPr>
              <a:t>Archive</a:t>
            </a:r>
          </a:p>
          <a:p>
            <a:endParaRPr lang="es-MX" sz="2000" dirty="0">
              <a:solidFill>
                <a:srgbClr val="0070C0"/>
              </a:solidFill>
            </a:endParaRPr>
          </a:p>
          <a:p>
            <a:r>
              <a:rPr lang="es-MX" sz="2000" dirty="0">
                <a:solidFill>
                  <a:srgbClr val="0070C0"/>
                </a:solidFill>
              </a:rPr>
              <a:t>Almacenar datos en un lugar donde todavía estén disponibles a pesar de que es poco probable que se </a:t>
            </a:r>
            <a:r>
              <a:rPr lang="es-MX" sz="2000" dirty="0" err="1">
                <a:solidFill>
                  <a:srgbClr val="0070C0"/>
                </a:solidFill>
              </a:rPr>
              <a:t>vulevan</a:t>
            </a:r>
            <a:r>
              <a:rPr lang="es-MX" sz="2000" dirty="0">
                <a:solidFill>
                  <a:srgbClr val="0070C0"/>
                </a:solidFill>
              </a:rPr>
              <a:t> a utilizar  </a:t>
            </a:r>
          </a:p>
        </p:txBody>
      </p:sp>
      <p:sp>
        <p:nvSpPr>
          <p:cNvPr id="9" name="CuadroTexto 8">
            <a:extLst>
              <a:ext uri="{FF2B5EF4-FFF2-40B4-BE49-F238E27FC236}">
                <a16:creationId xmlns:a16="http://schemas.microsoft.com/office/drawing/2014/main" id="{2F2C8064-A532-B6B5-9100-04315BA4FD46}"/>
              </a:ext>
            </a:extLst>
          </p:cNvPr>
          <p:cNvSpPr txBox="1"/>
          <p:nvPr/>
        </p:nvSpPr>
        <p:spPr>
          <a:xfrm>
            <a:off x="6304432" y="5488871"/>
            <a:ext cx="3850340" cy="400110"/>
          </a:xfrm>
          <a:prstGeom prst="rect">
            <a:avLst/>
          </a:prstGeom>
          <a:noFill/>
        </p:spPr>
        <p:txBody>
          <a:bodyPr wrap="square" rtlCol="0">
            <a:spAutoFit/>
          </a:bodyPr>
          <a:lstStyle/>
          <a:p>
            <a:r>
              <a:rPr lang="es-MX" sz="2000" dirty="0" err="1">
                <a:solidFill>
                  <a:srgbClr val="0070C0"/>
                </a:solidFill>
              </a:rPr>
              <a:t>Destroy</a:t>
            </a:r>
            <a:endParaRPr lang="es-MX" sz="2000" dirty="0">
              <a:solidFill>
                <a:srgbClr val="0070C0"/>
              </a:solidFill>
            </a:endParaRPr>
          </a:p>
        </p:txBody>
      </p:sp>
    </p:spTree>
    <p:extLst>
      <p:ext uri="{BB962C8B-B14F-4D97-AF65-F5344CB8AC3E}">
        <p14:creationId xmlns:p14="http://schemas.microsoft.com/office/powerpoint/2010/main" val="3930330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7B3C39E-E477-5773-6C06-9DFF95A1B5D7}"/>
              </a:ext>
            </a:extLst>
          </p:cNvPr>
          <p:cNvSpPr txBox="1"/>
          <p:nvPr/>
        </p:nvSpPr>
        <p:spPr>
          <a:xfrm>
            <a:off x="802342" y="579738"/>
            <a:ext cx="10251140" cy="5447645"/>
          </a:xfrm>
          <a:prstGeom prst="rect">
            <a:avLst/>
          </a:prstGeom>
          <a:noFill/>
        </p:spPr>
        <p:txBody>
          <a:bodyPr wrap="square" rtlCol="0">
            <a:spAutoFit/>
          </a:bodyPr>
          <a:lstStyle/>
          <a:p>
            <a:pPr algn="ctr"/>
            <a:r>
              <a:rPr lang="es-MX" sz="2400" b="1" i="0" dirty="0">
                <a:solidFill>
                  <a:srgbClr val="0070C0"/>
                </a:solidFill>
                <a:effectLst/>
                <a:latin typeface="Source Sans Pro" panose="020B0503030403020204" pitchFamily="34" charset="0"/>
              </a:rPr>
              <a:t>Variaciones del ciclo de vida de los datos</a:t>
            </a:r>
          </a:p>
          <a:p>
            <a:pPr algn="ctr"/>
            <a:endParaRPr lang="es-MX" sz="2400" b="1" i="0" dirty="0">
              <a:solidFill>
                <a:srgbClr val="0070C0"/>
              </a:solidFill>
              <a:effectLst/>
              <a:latin typeface="Source Sans Pro" panose="020B0503030403020204" pitchFamily="34" charset="0"/>
            </a:endParaRPr>
          </a:p>
          <a:p>
            <a:pPr algn="just"/>
            <a:endParaRPr lang="es-MX" sz="2000" b="0" i="0" dirty="0">
              <a:solidFill>
                <a:srgbClr val="1F1F1F"/>
              </a:solidFill>
              <a:effectLst/>
              <a:latin typeface="Source Sans Pro" panose="020B0503030403020204" pitchFamily="34" charset="0"/>
            </a:endParaRPr>
          </a:p>
          <a:p>
            <a:pPr algn="just">
              <a:buFont typeface="+mj-lt"/>
              <a:buAutoNum type="arabicPeriod"/>
            </a:pPr>
            <a:r>
              <a:rPr lang="es-MX" sz="2000" b="1" i="0" dirty="0">
                <a:solidFill>
                  <a:srgbClr val="1F1F1F"/>
                </a:solidFill>
                <a:effectLst/>
                <a:latin typeface="unset"/>
              </a:rPr>
              <a:t>Planificar: </a:t>
            </a:r>
            <a:r>
              <a:rPr lang="es-MX" sz="2000" b="0" i="0" dirty="0">
                <a:solidFill>
                  <a:srgbClr val="1F1F1F"/>
                </a:solidFill>
                <a:effectLst/>
                <a:latin typeface="Source Sans Pro" panose="020B0503030403020204" pitchFamily="34" charset="0"/>
              </a:rPr>
              <a:t>Decide qué tipo de datos se necesitan, cómo se gestionarán y quién será responsable de ellos.</a:t>
            </a:r>
          </a:p>
          <a:p>
            <a:pPr algn="just">
              <a:buFont typeface="+mj-lt"/>
              <a:buAutoNum type="arabicPeriod"/>
            </a:pPr>
            <a:endParaRPr lang="es-MX" sz="2000" b="0" i="0" dirty="0">
              <a:solidFill>
                <a:srgbClr val="1F1F1F"/>
              </a:solidFill>
              <a:effectLst/>
              <a:latin typeface="Source Sans Pro" panose="020B0503030403020204" pitchFamily="34" charset="0"/>
            </a:endParaRPr>
          </a:p>
          <a:p>
            <a:pPr algn="just">
              <a:buFont typeface="+mj-lt"/>
              <a:buAutoNum type="arabicPeriod"/>
            </a:pPr>
            <a:r>
              <a:rPr lang="es-MX" sz="2000" b="1" i="0" dirty="0">
                <a:solidFill>
                  <a:srgbClr val="1F1F1F"/>
                </a:solidFill>
                <a:effectLst/>
                <a:latin typeface="unset"/>
              </a:rPr>
              <a:t>Capturar: </a:t>
            </a:r>
            <a:r>
              <a:rPr lang="es-MX" sz="2000" b="0" i="0" dirty="0">
                <a:solidFill>
                  <a:srgbClr val="1F1F1F"/>
                </a:solidFill>
                <a:effectLst/>
                <a:latin typeface="Source Sans Pro" panose="020B0503030403020204" pitchFamily="34" charset="0"/>
              </a:rPr>
              <a:t>Recopila o reúne datos de varias fuentes distintas.</a:t>
            </a:r>
          </a:p>
          <a:p>
            <a:pPr algn="just">
              <a:buFont typeface="+mj-lt"/>
              <a:buAutoNum type="arabicPeriod"/>
            </a:pPr>
            <a:endParaRPr lang="es-MX" sz="2000" b="0" i="0" dirty="0">
              <a:solidFill>
                <a:srgbClr val="1F1F1F"/>
              </a:solidFill>
              <a:effectLst/>
              <a:latin typeface="Source Sans Pro" panose="020B0503030403020204" pitchFamily="34" charset="0"/>
            </a:endParaRPr>
          </a:p>
          <a:p>
            <a:pPr algn="just">
              <a:buFont typeface="+mj-lt"/>
              <a:buAutoNum type="arabicPeriod"/>
            </a:pPr>
            <a:r>
              <a:rPr lang="es-MX" sz="2000" b="1" i="0" dirty="0">
                <a:solidFill>
                  <a:srgbClr val="1F1F1F"/>
                </a:solidFill>
                <a:effectLst/>
                <a:latin typeface="unset"/>
              </a:rPr>
              <a:t>Gestionar:</a:t>
            </a:r>
            <a:r>
              <a:rPr lang="es-MX" sz="2000" b="0" i="0" dirty="0">
                <a:solidFill>
                  <a:srgbClr val="1F1F1F"/>
                </a:solidFill>
                <a:effectLst/>
                <a:latin typeface="Source Sans Pro" panose="020B0503030403020204" pitchFamily="34" charset="0"/>
              </a:rPr>
              <a:t> Cuida y brinda mantenimiento a los datos. Esto incluye determinar cómo y dónde se almacenan y las herramientas utilizadas para hacerlo.</a:t>
            </a:r>
          </a:p>
          <a:p>
            <a:pPr algn="just">
              <a:buFont typeface="+mj-lt"/>
              <a:buAutoNum type="arabicPeriod"/>
            </a:pPr>
            <a:endParaRPr lang="es-MX" sz="2000" b="0" i="0" dirty="0">
              <a:solidFill>
                <a:srgbClr val="1F1F1F"/>
              </a:solidFill>
              <a:effectLst/>
              <a:latin typeface="Source Sans Pro" panose="020B0503030403020204" pitchFamily="34" charset="0"/>
            </a:endParaRPr>
          </a:p>
          <a:p>
            <a:pPr algn="just">
              <a:buFont typeface="+mj-lt"/>
              <a:buAutoNum type="arabicPeriod"/>
            </a:pPr>
            <a:r>
              <a:rPr lang="es-MX" sz="2000" b="1" i="0" dirty="0">
                <a:solidFill>
                  <a:srgbClr val="1F1F1F"/>
                </a:solidFill>
                <a:effectLst/>
                <a:latin typeface="unset"/>
              </a:rPr>
              <a:t>Analizar: </a:t>
            </a:r>
            <a:r>
              <a:rPr lang="es-MX" sz="2000" b="0" i="0" dirty="0">
                <a:solidFill>
                  <a:srgbClr val="1F1F1F"/>
                </a:solidFill>
                <a:effectLst/>
                <a:latin typeface="Source Sans Pro" panose="020B0503030403020204" pitchFamily="34" charset="0"/>
              </a:rPr>
              <a:t>Utiliza los datos para resolver problemas, tomar decisiones y respaldar los objetivos empresariales.</a:t>
            </a:r>
          </a:p>
          <a:p>
            <a:pPr algn="just">
              <a:buFont typeface="+mj-lt"/>
              <a:buAutoNum type="arabicPeriod"/>
            </a:pPr>
            <a:endParaRPr lang="es-MX" sz="2000" b="0" i="0" dirty="0">
              <a:solidFill>
                <a:srgbClr val="1F1F1F"/>
              </a:solidFill>
              <a:effectLst/>
              <a:latin typeface="Source Sans Pro" panose="020B0503030403020204" pitchFamily="34" charset="0"/>
            </a:endParaRPr>
          </a:p>
          <a:p>
            <a:pPr algn="just">
              <a:buFont typeface="+mj-lt"/>
              <a:buAutoNum type="arabicPeriod"/>
            </a:pPr>
            <a:r>
              <a:rPr lang="es-MX" sz="2000" b="1" i="0" dirty="0">
                <a:solidFill>
                  <a:srgbClr val="1F1F1F"/>
                </a:solidFill>
                <a:effectLst/>
                <a:latin typeface="unset"/>
              </a:rPr>
              <a:t>Archivar: </a:t>
            </a:r>
            <a:r>
              <a:rPr lang="es-MX" sz="2000" b="0" i="0" dirty="0">
                <a:solidFill>
                  <a:srgbClr val="1F1F1F"/>
                </a:solidFill>
                <a:effectLst/>
                <a:latin typeface="Source Sans Pro" panose="020B0503030403020204" pitchFamily="34" charset="0"/>
              </a:rPr>
              <a:t>Mantén almacenados los datos relevantes para referencias futuras y a largo plazo.</a:t>
            </a:r>
          </a:p>
          <a:p>
            <a:pPr algn="just">
              <a:buFont typeface="+mj-lt"/>
              <a:buAutoNum type="arabicPeriod"/>
            </a:pPr>
            <a:endParaRPr lang="es-MX" sz="2000" b="0" i="0" dirty="0">
              <a:solidFill>
                <a:srgbClr val="1F1F1F"/>
              </a:solidFill>
              <a:effectLst/>
              <a:latin typeface="Source Sans Pro" panose="020B0503030403020204" pitchFamily="34" charset="0"/>
            </a:endParaRPr>
          </a:p>
          <a:p>
            <a:pPr algn="just">
              <a:buFont typeface="+mj-lt"/>
              <a:buAutoNum type="arabicPeriod"/>
            </a:pPr>
            <a:r>
              <a:rPr lang="es-MX" sz="2000" b="1" i="0" dirty="0">
                <a:solidFill>
                  <a:srgbClr val="1F1F1F"/>
                </a:solidFill>
                <a:effectLst/>
                <a:latin typeface="unset"/>
              </a:rPr>
              <a:t>Destruir: </a:t>
            </a:r>
            <a:r>
              <a:rPr lang="es-MX" sz="2000" b="0" i="0" dirty="0">
                <a:solidFill>
                  <a:srgbClr val="1F1F1F"/>
                </a:solidFill>
                <a:effectLst/>
                <a:latin typeface="Source Sans Pro" panose="020B0503030403020204" pitchFamily="34" charset="0"/>
              </a:rPr>
              <a:t>Elimina los datos almacenados y todas las copias compartidas.</a:t>
            </a:r>
          </a:p>
        </p:txBody>
      </p:sp>
    </p:spTree>
    <p:extLst>
      <p:ext uri="{BB962C8B-B14F-4D97-AF65-F5344CB8AC3E}">
        <p14:creationId xmlns:p14="http://schemas.microsoft.com/office/powerpoint/2010/main" val="228095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CC2131D-AF79-45E4-D3EA-14406B54DFCA}"/>
              </a:ext>
            </a:extLst>
          </p:cNvPr>
          <p:cNvPicPr>
            <a:picLocks noChangeAspect="1"/>
          </p:cNvPicPr>
          <p:nvPr/>
        </p:nvPicPr>
        <p:blipFill>
          <a:blip r:embed="rId2"/>
          <a:stretch>
            <a:fillRect/>
          </a:stretch>
        </p:blipFill>
        <p:spPr>
          <a:xfrm>
            <a:off x="835813" y="1101603"/>
            <a:ext cx="10520373" cy="4654794"/>
          </a:xfrm>
          <a:prstGeom prst="rect">
            <a:avLst/>
          </a:prstGeom>
        </p:spPr>
      </p:pic>
    </p:spTree>
    <p:extLst>
      <p:ext uri="{BB962C8B-B14F-4D97-AF65-F5344CB8AC3E}">
        <p14:creationId xmlns:p14="http://schemas.microsoft.com/office/powerpoint/2010/main" val="445126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3096AF0-7875-98C7-CC9B-1C306C8D7D83}"/>
              </a:ext>
            </a:extLst>
          </p:cNvPr>
          <p:cNvSpPr>
            <a:spLocks noGrp="1"/>
          </p:cNvSpPr>
          <p:nvPr>
            <p:ph idx="1"/>
          </p:nvPr>
        </p:nvSpPr>
        <p:spPr>
          <a:xfrm>
            <a:off x="891988" y="1502896"/>
            <a:ext cx="9637059" cy="2692587"/>
          </a:xfrm>
        </p:spPr>
        <p:txBody>
          <a:bodyPr/>
          <a:lstStyle/>
          <a:p>
            <a:pPr marL="0" indent="0">
              <a:buNone/>
            </a:pPr>
            <a:r>
              <a:rPr lang="es-MX" b="1" dirty="0">
                <a:solidFill>
                  <a:srgbClr val="FF0000"/>
                </a:solidFill>
                <a:latin typeface="Source Sans Pro" panose="020B0503030403020204" pitchFamily="34" charset="0"/>
              </a:rPr>
              <a:t>N</a:t>
            </a:r>
            <a:r>
              <a:rPr lang="es-MX" b="1" i="0" dirty="0">
                <a:solidFill>
                  <a:srgbClr val="FF0000"/>
                </a:solidFill>
                <a:effectLst/>
                <a:latin typeface="Source Sans Pro" panose="020B0503030403020204" pitchFamily="34" charset="0"/>
              </a:rPr>
              <a:t>o mezclar o confundir </a:t>
            </a:r>
          </a:p>
          <a:p>
            <a:r>
              <a:rPr lang="es-MX" b="0" i="0" dirty="0">
                <a:effectLst/>
                <a:latin typeface="Source Sans Pro" panose="020B0503030403020204" pitchFamily="34" charset="0"/>
              </a:rPr>
              <a:t>las seis etapas del </a:t>
            </a:r>
            <a:r>
              <a:rPr lang="es-MX" b="1" i="0" dirty="0">
                <a:solidFill>
                  <a:srgbClr val="FF0000"/>
                </a:solidFill>
                <a:effectLst/>
                <a:latin typeface="Source Sans Pro" panose="020B0503030403020204" pitchFamily="34" charset="0"/>
              </a:rPr>
              <a:t>ciclo de vida de los datos </a:t>
            </a:r>
            <a:r>
              <a:rPr lang="es-MX" b="0" i="0" dirty="0">
                <a:solidFill>
                  <a:srgbClr val="1F1F1F"/>
                </a:solidFill>
                <a:effectLst/>
                <a:latin typeface="Source Sans Pro" panose="020B0503030403020204" pitchFamily="34" charset="0"/>
              </a:rPr>
              <a:t>(</a:t>
            </a:r>
            <a:r>
              <a:rPr lang="es-MX" b="0" i="0" dirty="0">
                <a:solidFill>
                  <a:srgbClr val="00B0F0"/>
                </a:solidFill>
                <a:effectLst/>
                <a:latin typeface="Source Sans Pro" panose="020B0503030403020204" pitchFamily="34" charset="0"/>
              </a:rPr>
              <a:t>Planificar, Capturar, Administrar, Analizar, Archivar y Destruir</a:t>
            </a:r>
            <a:r>
              <a:rPr lang="es-MX" b="0" i="0" dirty="0">
                <a:solidFill>
                  <a:srgbClr val="1F1F1F"/>
                </a:solidFill>
                <a:effectLst/>
                <a:latin typeface="Source Sans Pro" panose="020B0503030403020204" pitchFamily="34" charset="0"/>
              </a:rPr>
              <a:t>) </a:t>
            </a:r>
            <a:r>
              <a:rPr lang="es-MX" b="1" i="0" dirty="0">
                <a:solidFill>
                  <a:srgbClr val="FF0000"/>
                </a:solidFill>
                <a:effectLst/>
                <a:latin typeface="Source Sans Pro" panose="020B0503030403020204" pitchFamily="34" charset="0"/>
              </a:rPr>
              <a:t>con</a:t>
            </a:r>
            <a:r>
              <a:rPr lang="es-MX" b="0" i="0" dirty="0">
                <a:effectLst/>
                <a:latin typeface="Source Sans Pro" panose="020B0503030403020204" pitchFamily="34" charset="0"/>
              </a:rPr>
              <a:t> </a:t>
            </a:r>
          </a:p>
          <a:p>
            <a:r>
              <a:rPr lang="es-MX" b="0" i="0" dirty="0">
                <a:effectLst/>
                <a:latin typeface="Source Sans Pro" panose="020B0503030403020204" pitchFamily="34" charset="0"/>
              </a:rPr>
              <a:t>las seis fases del</a:t>
            </a:r>
            <a:r>
              <a:rPr lang="es-MX" b="0" i="0" dirty="0">
                <a:solidFill>
                  <a:srgbClr val="FF0000"/>
                </a:solidFill>
                <a:effectLst/>
                <a:latin typeface="Source Sans Pro" panose="020B0503030403020204" pitchFamily="34" charset="0"/>
              </a:rPr>
              <a:t> </a:t>
            </a:r>
            <a:r>
              <a:rPr lang="es-MX" b="1" i="0" dirty="0">
                <a:solidFill>
                  <a:srgbClr val="FF0000"/>
                </a:solidFill>
                <a:effectLst/>
                <a:latin typeface="Source Sans Pro" panose="020B0503030403020204" pitchFamily="34" charset="0"/>
              </a:rPr>
              <a:t>ciclo de vida del análisis de datos </a:t>
            </a:r>
            <a:r>
              <a:rPr lang="es-MX" b="0" i="0" dirty="0">
                <a:solidFill>
                  <a:srgbClr val="1F1F1F"/>
                </a:solidFill>
                <a:effectLst/>
                <a:latin typeface="Source Sans Pro" panose="020B0503030403020204" pitchFamily="34" charset="0"/>
              </a:rPr>
              <a:t>(</a:t>
            </a:r>
            <a:r>
              <a:rPr lang="es-MX" b="0" i="0" dirty="0">
                <a:solidFill>
                  <a:srgbClr val="00B0F0"/>
                </a:solidFill>
                <a:effectLst/>
                <a:latin typeface="Source Sans Pro" panose="020B0503030403020204" pitchFamily="34" charset="0"/>
              </a:rPr>
              <a:t>Preguntar, Preparar, Procesar, Analizar, Compartir y Actuar</a:t>
            </a:r>
            <a:r>
              <a:rPr lang="es-MX" b="0" i="0" dirty="0">
                <a:solidFill>
                  <a:srgbClr val="1F1F1F"/>
                </a:solidFill>
                <a:effectLst/>
                <a:latin typeface="Source Sans Pro" panose="020B0503030403020204" pitchFamily="34" charset="0"/>
              </a:rPr>
              <a:t>). No deben usarse ni referirse indistintamente.</a:t>
            </a:r>
            <a:endParaRPr lang="es-MX" dirty="0"/>
          </a:p>
        </p:txBody>
      </p:sp>
    </p:spTree>
    <p:extLst>
      <p:ext uri="{BB962C8B-B14F-4D97-AF65-F5344CB8AC3E}">
        <p14:creationId xmlns:p14="http://schemas.microsoft.com/office/powerpoint/2010/main" val="33251661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AA95E6A-0A0C-5D80-0FAD-6ED78DE7D5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234" y="896777"/>
            <a:ext cx="2421475" cy="5430408"/>
          </a:xfrm>
          <a:prstGeom prst="rect">
            <a:avLst/>
          </a:prstGeom>
        </p:spPr>
      </p:pic>
      <p:pic>
        <p:nvPicPr>
          <p:cNvPr id="6" name="Imagen 5">
            <a:extLst>
              <a:ext uri="{FF2B5EF4-FFF2-40B4-BE49-F238E27FC236}">
                <a16:creationId xmlns:a16="http://schemas.microsoft.com/office/drawing/2014/main" id="{A413B4D8-329B-9F75-6E1C-DB60D750C1AE}"/>
              </a:ext>
            </a:extLst>
          </p:cNvPr>
          <p:cNvPicPr>
            <a:picLocks noChangeAspect="1"/>
          </p:cNvPicPr>
          <p:nvPr/>
        </p:nvPicPr>
        <p:blipFill>
          <a:blip r:embed="rId4"/>
          <a:stretch>
            <a:fillRect/>
          </a:stretch>
        </p:blipFill>
        <p:spPr>
          <a:xfrm>
            <a:off x="5134707" y="1411014"/>
            <a:ext cx="5454851" cy="1273200"/>
          </a:xfrm>
          <a:prstGeom prst="rect">
            <a:avLst/>
          </a:prstGeom>
        </p:spPr>
      </p:pic>
      <p:sp>
        <p:nvSpPr>
          <p:cNvPr id="7" name="CuadroTexto 6">
            <a:extLst>
              <a:ext uri="{FF2B5EF4-FFF2-40B4-BE49-F238E27FC236}">
                <a16:creationId xmlns:a16="http://schemas.microsoft.com/office/drawing/2014/main" id="{00F6ACFA-D8F6-BD2A-C23E-7C823BBE1739}"/>
              </a:ext>
            </a:extLst>
          </p:cNvPr>
          <p:cNvSpPr txBox="1"/>
          <p:nvPr/>
        </p:nvSpPr>
        <p:spPr>
          <a:xfrm>
            <a:off x="5134707" y="4834100"/>
            <a:ext cx="4967177" cy="1323439"/>
          </a:xfrm>
          <a:prstGeom prst="rect">
            <a:avLst/>
          </a:prstGeom>
          <a:noFill/>
        </p:spPr>
        <p:txBody>
          <a:bodyPr wrap="square" rtlCol="0">
            <a:spAutoFit/>
          </a:bodyPr>
          <a:lstStyle/>
          <a:p>
            <a:r>
              <a:rPr lang="es-MX" sz="2000" dirty="0">
                <a:solidFill>
                  <a:srgbClr val="0070C0"/>
                </a:solidFill>
              </a:rPr>
              <a:t>Stakeholders expectations</a:t>
            </a:r>
          </a:p>
          <a:p>
            <a:r>
              <a:rPr lang="es-MX" sz="2000" dirty="0">
                <a:solidFill>
                  <a:srgbClr val="0070C0"/>
                </a:solidFill>
              </a:rPr>
              <a:t>Focus </a:t>
            </a:r>
            <a:r>
              <a:rPr lang="es-MX" sz="2000" dirty="0" err="1">
                <a:solidFill>
                  <a:srgbClr val="0070C0"/>
                </a:solidFill>
              </a:rPr>
              <a:t>on</a:t>
            </a:r>
            <a:r>
              <a:rPr lang="es-MX" sz="2000" dirty="0">
                <a:solidFill>
                  <a:srgbClr val="0070C0"/>
                </a:solidFill>
              </a:rPr>
              <a:t> </a:t>
            </a:r>
            <a:r>
              <a:rPr lang="es-MX" sz="2000" dirty="0" err="1">
                <a:solidFill>
                  <a:srgbClr val="0070C0"/>
                </a:solidFill>
              </a:rPr>
              <a:t>the</a:t>
            </a:r>
            <a:r>
              <a:rPr lang="es-MX" sz="2000" dirty="0">
                <a:solidFill>
                  <a:srgbClr val="0070C0"/>
                </a:solidFill>
              </a:rPr>
              <a:t> </a:t>
            </a:r>
            <a:r>
              <a:rPr lang="es-MX" sz="2000" dirty="0" err="1">
                <a:solidFill>
                  <a:srgbClr val="0070C0"/>
                </a:solidFill>
              </a:rPr>
              <a:t>problem</a:t>
            </a:r>
            <a:r>
              <a:rPr lang="es-MX" sz="2000" dirty="0">
                <a:solidFill>
                  <a:srgbClr val="0070C0"/>
                </a:solidFill>
              </a:rPr>
              <a:t> </a:t>
            </a:r>
          </a:p>
          <a:p>
            <a:endParaRPr lang="es-MX" sz="2000" dirty="0">
              <a:solidFill>
                <a:srgbClr val="0070C0"/>
              </a:solidFill>
            </a:endParaRPr>
          </a:p>
          <a:p>
            <a:r>
              <a:rPr lang="es-MX" sz="2000" dirty="0" err="1">
                <a:solidFill>
                  <a:srgbClr val="0070C0"/>
                </a:solidFill>
              </a:rPr>
              <a:t>Why</a:t>
            </a:r>
            <a:r>
              <a:rPr lang="es-MX" sz="2000" dirty="0">
                <a:solidFill>
                  <a:srgbClr val="0070C0"/>
                </a:solidFill>
              </a:rPr>
              <a:t>*5</a:t>
            </a:r>
          </a:p>
        </p:txBody>
      </p:sp>
      <p:pic>
        <p:nvPicPr>
          <p:cNvPr id="9" name="Imagen 8">
            <a:extLst>
              <a:ext uri="{FF2B5EF4-FFF2-40B4-BE49-F238E27FC236}">
                <a16:creationId xmlns:a16="http://schemas.microsoft.com/office/drawing/2014/main" id="{B4A4A9D5-5D98-8B37-1069-98F93DDFE415}"/>
              </a:ext>
            </a:extLst>
          </p:cNvPr>
          <p:cNvPicPr>
            <a:picLocks noChangeAspect="1"/>
          </p:cNvPicPr>
          <p:nvPr/>
        </p:nvPicPr>
        <p:blipFill>
          <a:blip r:embed="rId5"/>
          <a:stretch>
            <a:fillRect/>
          </a:stretch>
        </p:blipFill>
        <p:spPr>
          <a:xfrm>
            <a:off x="5134707" y="3116403"/>
            <a:ext cx="5454851" cy="715612"/>
          </a:xfrm>
          <a:prstGeom prst="rect">
            <a:avLst/>
          </a:prstGeom>
        </p:spPr>
      </p:pic>
      <p:sp>
        <p:nvSpPr>
          <p:cNvPr id="10" name="CuadroTexto 9">
            <a:extLst>
              <a:ext uri="{FF2B5EF4-FFF2-40B4-BE49-F238E27FC236}">
                <a16:creationId xmlns:a16="http://schemas.microsoft.com/office/drawing/2014/main" id="{FE5F025C-F5E7-F6E8-5EEA-D3255050A2F9}"/>
              </a:ext>
            </a:extLst>
          </p:cNvPr>
          <p:cNvSpPr txBox="1"/>
          <p:nvPr/>
        </p:nvSpPr>
        <p:spPr>
          <a:xfrm>
            <a:off x="7479323" y="353749"/>
            <a:ext cx="1833489" cy="769441"/>
          </a:xfrm>
          <a:prstGeom prst="rect">
            <a:avLst/>
          </a:prstGeom>
          <a:noFill/>
        </p:spPr>
        <p:txBody>
          <a:bodyPr wrap="square" rtlCol="0">
            <a:spAutoFit/>
          </a:bodyPr>
          <a:lstStyle/>
          <a:p>
            <a:r>
              <a:rPr lang="es-MX" sz="4400" dirty="0">
                <a:solidFill>
                  <a:srgbClr val="0070C0"/>
                </a:solidFill>
              </a:rPr>
              <a:t>Ask</a:t>
            </a:r>
          </a:p>
        </p:txBody>
      </p:sp>
      <p:pic>
        <p:nvPicPr>
          <p:cNvPr id="12" name="Imagen 11">
            <a:extLst>
              <a:ext uri="{FF2B5EF4-FFF2-40B4-BE49-F238E27FC236}">
                <a16:creationId xmlns:a16="http://schemas.microsoft.com/office/drawing/2014/main" id="{1324A07F-2097-4477-E4D3-36C4F169DE1C}"/>
              </a:ext>
            </a:extLst>
          </p:cNvPr>
          <p:cNvPicPr>
            <a:picLocks noChangeAspect="1"/>
          </p:cNvPicPr>
          <p:nvPr/>
        </p:nvPicPr>
        <p:blipFill>
          <a:blip r:embed="rId6"/>
          <a:stretch>
            <a:fillRect/>
          </a:stretch>
        </p:blipFill>
        <p:spPr>
          <a:xfrm>
            <a:off x="5185352" y="4173787"/>
            <a:ext cx="5186676" cy="478895"/>
          </a:xfrm>
          <a:prstGeom prst="rect">
            <a:avLst/>
          </a:prstGeom>
        </p:spPr>
      </p:pic>
      <p:sp>
        <p:nvSpPr>
          <p:cNvPr id="13" name="CuadroTexto 12">
            <a:extLst>
              <a:ext uri="{FF2B5EF4-FFF2-40B4-BE49-F238E27FC236}">
                <a16:creationId xmlns:a16="http://schemas.microsoft.com/office/drawing/2014/main" id="{2E616D7F-182D-D7E8-9BF6-A09F0DDB4330}"/>
              </a:ext>
            </a:extLst>
          </p:cNvPr>
          <p:cNvSpPr txBox="1"/>
          <p:nvPr/>
        </p:nvSpPr>
        <p:spPr>
          <a:xfrm>
            <a:off x="873328" y="373557"/>
            <a:ext cx="4712677" cy="523220"/>
          </a:xfrm>
          <a:prstGeom prst="rect">
            <a:avLst/>
          </a:prstGeom>
          <a:noFill/>
        </p:spPr>
        <p:txBody>
          <a:bodyPr wrap="square" rtlCol="0">
            <a:spAutoFit/>
          </a:bodyPr>
          <a:lstStyle/>
          <a:p>
            <a:r>
              <a:rPr lang="es-MX" sz="2800" dirty="0" err="1">
                <a:solidFill>
                  <a:srgbClr val="0070C0"/>
                </a:solidFill>
              </a:rPr>
              <a:t>Process</a:t>
            </a:r>
            <a:endParaRPr lang="es-MX" sz="2800" dirty="0">
              <a:solidFill>
                <a:srgbClr val="0070C0"/>
              </a:solidFill>
            </a:endParaRPr>
          </a:p>
        </p:txBody>
      </p:sp>
    </p:spTree>
    <p:extLst>
      <p:ext uri="{BB962C8B-B14F-4D97-AF65-F5344CB8AC3E}">
        <p14:creationId xmlns:p14="http://schemas.microsoft.com/office/powerpoint/2010/main" val="907833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AA95E6A-0A0C-5D80-0FAD-6ED78DE7D5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234" y="896777"/>
            <a:ext cx="2421475" cy="5430408"/>
          </a:xfrm>
          <a:prstGeom prst="rect">
            <a:avLst/>
          </a:prstGeom>
        </p:spPr>
      </p:pic>
      <p:sp>
        <p:nvSpPr>
          <p:cNvPr id="7" name="CuadroTexto 6">
            <a:extLst>
              <a:ext uri="{FF2B5EF4-FFF2-40B4-BE49-F238E27FC236}">
                <a16:creationId xmlns:a16="http://schemas.microsoft.com/office/drawing/2014/main" id="{00F6ACFA-D8F6-BD2A-C23E-7C823BBE1739}"/>
              </a:ext>
            </a:extLst>
          </p:cNvPr>
          <p:cNvSpPr txBox="1"/>
          <p:nvPr/>
        </p:nvSpPr>
        <p:spPr>
          <a:xfrm>
            <a:off x="5633604" y="527438"/>
            <a:ext cx="3180453" cy="1323439"/>
          </a:xfrm>
          <a:prstGeom prst="rect">
            <a:avLst/>
          </a:prstGeom>
          <a:noFill/>
        </p:spPr>
        <p:txBody>
          <a:bodyPr wrap="square" rtlCol="0">
            <a:spAutoFit/>
          </a:bodyPr>
          <a:lstStyle/>
          <a:p>
            <a:r>
              <a:rPr lang="es-MX" sz="2000" dirty="0">
                <a:solidFill>
                  <a:srgbClr val="0070C0"/>
                </a:solidFill>
              </a:rPr>
              <a:t>Recopilar y almacenar datos</a:t>
            </a:r>
          </a:p>
          <a:p>
            <a:r>
              <a:rPr lang="es-MX" sz="2000" dirty="0">
                <a:solidFill>
                  <a:srgbClr val="0070C0"/>
                </a:solidFill>
              </a:rPr>
              <a:t>Tipos de datos mas útiles</a:t>
            </a:r>
          </a:p>
          <a:p>
            <a:r>
              <a:rPr lang="es-MX" sz="2000" dirty="0">
                <a:solidFill>
                  <a:srgbClr val="0070C0"/>
                </a:solidFill>
              </a:rPr>
              <a:t>Objetivos e imparciales</a:t>
            </a:r>
          </a:p>
          <a:p>
            <a:endParaRPr lang="es-MX" sz="2000" dirty="0">
              <a:solidFill>
                <a:srgbClr val="0070C0"/>
              </a:solidFill>
            </a:endParaRPr>
          </a:p>
        </p:txBody>
      </p:sp>
      <p:sp>
        <p:nvSpPr>
          <p:cNvPr id="10" name="CuadroTexto 9">
            <a:extLst>
              <a:ext uri="{FF2B5EF4-FFF2-40B4-BE49-F238E27FC236}">
                <a16:creationId xmlns:a16="http://schemas.microsoft.com/office/drawing/2014/main" id="{FE5F025C-F5E7-F6E8-5EEA-D3255050A2F9}"/>
              </a:ext>
            </a:extLst>
          </p:cNvPr>
          <p:cNvSpPr txBox="1"/>
          <p:nvPr/>
        </p:nvSpPr>
        <p:spPr>
          <a:xfrm>
            <a:off x="9099353" y="635167"/>
            <a:ext cx="2239659" cy="769441"/>
          </a:xfrm>
          <a:prstGeom prst="rect">
            <a:avLst/>
          </a:prstGeom>
          <a:noFill/>
        </p:spPr>
        <p:txBody>
          <a:bodyPr wrap="square" rtlCol="0">
            <a:spAutoFit/>
          </a:bodyPr>
          <a:lstStyle/>
          <a:p>
            <a:r>
              <a:rPr lang="es-MX" sz="4400" dirty="0">
                <a:solidFill>
                  <a:srgbClr val="0070C0"/>
                </a:solidFill>
              </a:rPr>
              <a:t>Prepare</a:t>
            </a:r>
          </a:p>
        </p:txBody>
      </p:sp>
      <p:sp>
        <p:nvSpPr>
          <p:cNvPr id="13" name="CuadroTexto 12">
            <a:extLst>
              <a:ext uri="{FF2B5EF4-FFF2-40B4-BE49-F238E27FC236}">
                <a16:creationId xmlns:a16="http://schemas.microsoft.com/office/drawing/2014/main" id="{2E616D7F-182D-D7E8-9BF6-A09F0DDB4330}"/>
              </a:ext>
            </a:extLst>
          </p:cNvPr>
          <p:cNvSpPr txBox="1"/>
          <p:nvPr/>
        </p:nvSpPr>
        <p:spPr>
          <a:xfrm>
            <a:off x="873328" y="373557"/>
            <a:ext cx="4712677" cy="523220"/>
          </a:xfrm>
          <a:prstGeom prst="rect">
            <a:avLst/>
          </a:prstGeom>
          <a:noFill/>
        </p:spPr>
        <p:txBody>
          <a:bodyPr wrap="square" rtlCol="0">
            <a:spAutoFit/>
          </a:bodyPr>
          <a:lstStyle/>
          <a:p>
            <a:r>
              <a:rPr lang="es-MX" sz="2800" dirty="0" err="1">
                <a:solidFill>
                  <a:srgbClr val="0070C0"/>
                </a:solidFill>
              </a:rPr>
              <a:t>Process</a:t>
            </a:r>
            <a:endParaRPr lang="es-MX" sz="2800" dirty="0">
              <a:solidFill>
                <a:srgbClr val="0070C0"/>
              </a:solidFill>
            </a:endParaRPr>
          </a:p>
        </p:txBody>
      </p:sp>
      <p:sp>
        <p:nvSpPr>
          <p:cNvPr id="11" name="CuadroTexto 10">
            <a:extLst>
              <a:ext uri="{FF2B5EF4-FFF2-40B4-BE49-F238E27FC236}">
                <a16:creationId xmlns:a16="http://schemas.microsoft.com/office/drawing/2014/main" id="{7C1EBFCE-7C7C-132E-CB52-54AC77761F31}"/>
              </a:ext>
            </a:extLst>
          </p:cNvPr>
          <p:cNvSpPr txBox="1"/>
          <p:nvPr/>
        </p:nvSpPr>
        <p:spPr>
          <a:xfrm>
            <a:off x="6829035" y="2459504"/>
            <a:ext cx="4967177" cy="1938992"/>
          </a:xfrm>
          <a:prstGeom prst="rect">
            <a:avLst/>
          </a:prstGeom>
          <a:noFill/>
        </p:spPr>
        <p:txBody>
          <a:bodyPr wrap="square" rtlCol="0">
            <a:spAutoFit/>
          </a:bodyPr>
          <a:lstStyle/>
          <a:p>
            <a:r>
              <a:rPr lang="es-MX" sz="2000" dirty="0">
                <a:solidFill>
                  <a:srgbClr val="0070C0"/>
                </a:solidFill>
              </a:rPr>
              <a:t>Encontrar y Eliminar errores e inexactitud que pueda interferir con los resultados</a:t>
            </a:r>
          </a:p>
          <a:p>
            <a:r>
              <a:rPr lang="es-MX" sz="2000" dirty="0">
                <a:solidFill>
                  <a:srgbClr val="0070C0"/>
                </a:solidFill>
              </a:rPr>
              <a:t>Limpieza de datos, eliminar datos atípicos, que sea completa </a:t>
            </a:r>
          </a:p>
          <a:p>
            <a:r>
              <a:rPr lang="es-MX" sz="2000" dirty="0">
                <a:solidFill>
                  <a:srgbClr val="0070C0"/>
                </a:solidFill>
              </a:rPr>
              <a:t>Errores tipográficos, inexactos o faltantes </a:t>
            </a:r>
          </a:p>
          <a:p>
            <a:endParaRPr lang="es-MX" sz="2000" dirty="0">
              <a:solidFill>
                <a:srgbClr val="0070C0"/>
              </a:solidFill>
            </a:endParaRPr>
          </a:p>
        </p:txBody>
      </p:sp>
      <p:sp>
        <p:nvSpPr>
          <p:cNvPr id="14" name="CuadroTexto 13">
            <a:extLst>
              <a:ext uri="{FF2B5EF4-FFF2-40B4-BE49-F238E27FC236}">
                <a16:creationId xmlns:a16="http://schemas.microsoft.com/office/drawing/2014/main" id="{659F68EA-6006-68E5-7F00-3619EB795DDD}"/>
              </a:ext>
            </a:extLst>
          </p:cNvPr>
          <p:cNvSpPr txBox="1"/>
          <p:nvPr/>
        </p:nvSpPr>
        <p:spPr>
          <a:xfrm>
            <a:off x="4466175" y="2660482"/>
            <a:ext cx="2239659" cy="769441"/>
          </a:xfrm>
          <a:prstGeom prst="rect">
            <a:avLst/>
          </a:prstGeom>
          <a:noFill/>
        </p:spPr>
        <p:txBody>
          <a:bodyPr wrap="square" rtlCol="0">
            <a:spAutoFit/>
          </a:bodyPr>
          <a:lstStyle/>
          <a:p>
            <a:r>
              <a:rPr lang="es-MX" sz="4400" dirty="0" err="1">
                <a:solidFill>
                  <a:srgbClr val="0070C0"/>
                </a:solidFill>
              </a:rPr>
              <a:t>Process</a:t>
            </a:r>
            <a:endParaRPr lang="es-MX" sz="4400" dirty="0">
              <a:solidFill>
                <a:srgbClr val="0070C0"/>
              </a:solidFill>
            </a:endParaRPr>
          </a:p>
        </p:txBody>
      </p:sp>
      <p:sp>
        <p:nvSpPr>
          <p:cNvPr id="15" name="CuadroTexto 14">
            <a:extLst>
              <a:ext uri="{FF2B5EF4-FFF2-40B4-BE49-F238E27FC236}">
                <a16:creationId xmlns:a16="http://schemas.microsoft.com/office/drawing/2014/main" id="{278FE350-CF6D-8D8D-FFA5-D048F1E753B8}"/>
              </a:ext>
            </a:extLst>
          </p:cNvPr>
          <p:cNvSpPr txBox="1"/>
          <p:nvPr/>
        </p:nvSpPr>
        <p:spPr>
          <a:xfrm>
            <a:off x="8814057" y="4683951"/>
            <a:ext cx="2239659" cy="769441"/>
          </a:xfrm>
          <a:prstGeom prst="rect">
            <a:avLst/>
          </a:prstGeom>
          <a:noFill/>
        </p:spPr>
        <p:txBody>
          <a:bodyPr wrap="square" rtlCol="0">
            <a:spAutoFit/>
          </a:bodyPr>
          <a:lstStyle/>
          <a:p>
            <a:r>
              <a:rPr lang="es-MX" sz="4400" dirty="0" err="1">
                <a:solidFill>
                  <a:srgbClr val="0070C0"/>
                </a:solidFill>
              </a:rPr>
              <a:t>Analyze</a:t>
            </a:r>
            <a:endParaRPr lang="es-MX" sz="4400" dirty="0">
              <a:solidFill>
                <a:srgbClr val="0070C0"/>
              </a:solidFill>
            </a:endParaRPr>
          </a:p>
        </p:txBody>
      </p:sp>
      <p:sp>
        <p:nvSpPr>
          <p:cNvPr id="16" name="CuadroTexto 15">
            <a:extLst>
              <a:ext uri="{FF2B5EF4-FFF2-40B4-BE49-F238E27FC236}">
                <a16:creationId xmlns:a16="http://schemas.microsoft.com/office/drawing/2014/main" id="{E3435664-E930-04D4-4FCE-A8D7CDCC3352}"/>
              </a:ext>
            </a:extLst>
          </p:cNvPr>
          <p:cNvSpPr txBox="1"/>
          <p:nvPr/>
        </p:nvSpPr>
        <p:spPr>
          <a:xfrm>
            <a:off x="4466175" y="4791672"/>
            <a:ext cx="4137211" cy="1938992"/>
          </a:xfrm>
          <a:prstGeom prst="rect">
            <a:avLst/>
          </a:prstGeom>
          <a:noFill/>
        </p:spPr>
        <p:txBody>
          <a:bodyPr wrap="square" rtlCol="0">
            <a:spAutoFit/>
          </a:bodyPr>
          <a:lstStyle/>
          <a:p>
            <a:r>
              <a:rPr lang="es-MX" sz="2000" dirty="0">
                <a:solidFill>
                  <a:srgbClr val="0070C0"/>
                </a:solidFill>
              </a:rPr>
              <a:t>Herramientas para transformar y organizar esta información para extraer conclusiones, hacer predicciones, o toma de decisiones fundamentada </a:t>
            </a:r>
          </a:p>
          <a:p>
            <a:endParaRPr lang="es-MX" sz="2000" dirty="0">
              <a:solidFill>
                <a:srgbClr val="0070C0"/>
              </a:solidFill>
            </a:endParaRPr>
          </a:p>
        </p:txBody>
      </p:sp>
    </p:spTree>
    <p:extLst>
      <p:ext uri="{BB962C8B-B14F-4D97-AF65-F5344CB8AC3E}">
        <p14:creationId xmlns:p14="http://schemas.microsoft.com/office/powerpoint/2010/main" val="2494874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AA95E6A-0A0C-5D80-0FAD-6ED78DE7D56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Lst>
          </a:blip>
          <a:stretch>
            <a:fillRect/>
          </a:stretch>
        </p:blipFill>
        <p:spPr>
          <a:xfrm>
            <a:off x="609234" y="896777"/>
            <a:ext cx="2421475" cy="5430408"/>
          </a:xfrm>
          <a:prstGeom prst="rect">
            <a:avLst/>
          </a:prstGeom>
        </p:spPr>
      </p:pic>
      <p:sp>
        <p:nvSpPr>
          <p:cNvPr id="7" name="CuadroTexto 6">
            <a:extLst>
              <a:ext uri="{FF2B5EF4-FFF2-40B4-BE49-F238E27FC236}">
                <a16:creationId xmlns:a16="http://schemas.microsoft.com/office/drawing/2014/main" id="{00F6ACFA-D8F6-BD2A-C23E-7C823BBE1739}"/>
              </a:ext>
            </a:extLst>
          </p:cNvPr>
          <p:cNvSpPr txBox="1"/>
          <p:nvPr/>
        </p:nvSpPr>
        <p:spPr>
          <a:xfrm>
            <a:off x="4235825" y="635167"/>
            <a:ext cx="4060236" cy="1938992"/>
          </a:xfrm>
          <a:prstGeom prst="rect">
            <a:avLst/>
          </a:prstGeom>
          <a:noFill/>
        </p:spPr>
        <p:txBody>
          <a:bodyPr wrap="square" rtlCol="0">
            <a:spAutoFit/>
          </a:bodyPr>
          <a:lstStyle/>
          <a:p>
            <a:r>
              <a:rPr lang="es-MX" sz="2000" dirty="0">
                <a:solidFill>
                  <a:srgbClr val="0070C0"/>
                </a:solidFill>
              </a:rPr>
              <a:t>Interpretar resultados para compartir con otros . Visualización es una herramienta importante, hechos, cifras, figuras, imágenes, tablas, gráficos etc..</a:t>
            </a:r>
          </a:p>
          <a:p>
            <a:endParaRPr lang="es-MX" sz="2000" dirty="0">
              <a:solidFill>
                <a:srgbClr val="0070C0"/>
              </a:solidFill>
            </a:endParaRPr>
          </a:p>
        </p:txBody>
      </p:sp>
      <p:sp>
        <p:nvSpPr>
          <p:cNvPr id="10" name="CuadroTexto 9">
            <a:extLst>
              <a:ext uri="{FF2B5EF4-FFF2-40B4-BE49-F238E27FC236}">
                <a16:creationId xmlns:a16="http://schemas.microsoft.com/office/drawing/2014/main" id="{FE5F025C-F5E7-F6E8-5EEA-D3255050A2F9}"/>
              </a:ext>
            </a:extLst>
          </p:cNvPr>
          <p:cNvSpPr txBox="1"/>
          <p:nvPr/>
        </p:nvSpPr>
        <p:spPr>
          <a:xfrm>
            <a:off x="9099353" y="635167"/>
            <a:ext cx="2239659" cy="769441"/>
          </a:xfrm>
          <a:prstGeom prst="rect">
            <a:avLst/>
          </a:prstGeom>
          <a:noFill/>
        </p:spPr>
        <p:txBody>
          <a:bodyPr wrap="square" rtlCol="0">
            <a:spAutoFit/>
          </a:bodyPr>
          <a:lstStyle/>
          <a:p>
            <a:r>
              <a:rPr lang="es-MX" sz="4400" dirty="0">
                <a:solidFill>
                  <a:srgbClr val="0070C0"/>
                </a:solidFill>
              </a:rPr>
              <a:t>Share</a:t>
            </a:r>
          </a:p>
        </p:txBody>
      </p:sp>
      <p:sp>
        <p:nvSpPr>
          <p:cNvPr id="13" name="CuadroTexto 12">
            <a:extLst>
              <a:ext uri="{FF2B5EF4-FFF2-40B4-BE49-F238E27FC236}">
                <a16:creationId xmlns:a16="http://schemas.microsoft.com/office/drawing/2014/main" id="{2E616D7F-182D-D7E8-9BF6-A09F0DDB4330}"/>
              </a:ext>
            </a:extLst>
          </p:cNvPr>
          <p:cNvSpPr txBox="1"/>
          <p:nvPr/>
        </p:nvSpPr>
        <p:spPr>
          <a:xfrm>
            <a:off x="873328" y="373557"/>
            <a:ext cx="4712677" cy="523220"/>
          </a:xfrm>
          <a:prstGeom prst="rect">
            <a:avLst/>
          </a:prstGeom>
          <a:noFill/>
        </p:spPr>
        <p:txBody>
          <a:bodyPr wrap="square" rtlCol="0">
            <a:spAutoFit/>
          </a:bodyPr>
          <a:lstStyle/>
          <a:p>
            <a:r>
              <a:rPr lang="es-MX" sz="2800" dirty="0" err="1">
                <a:solidFill>
                  <a:srgbClr val="0070C0"/>
                </a:solidFill>
              </a:rPr>
              <a:t>Process</a:t>
            </a:r>
            <a:endParaRPr lang="es-MX" sz="2800" dirty="0">
              <a:solidFill>
                <a:srgbClr val="0070C0"/>
              </a:solidFill>
            </a:endParaRPr>
          </a:p>
        </p:txBody>
      </p:sp>
      <p:sp>
        <p:nvSpPr>
          <p:cNvPr id="11" name="CuadroTexto 10">
            <a:extLst>
              <a:ext uri="{FF2B5EF4-FFF2-40B4-BE49-F238E27FC236}">
                <a16:creationId xmlns:a16="http://schemas.microsoft.com/office/drawing/2014/main" id="{7C1EBFCE-7C7C-132E-CB52-54AC77761F31}"/>
              </a:ext>
            </a:extLst>
          </p:cNvPr>
          <p:cNvSpPr txBox="1"/>
          <p:nvPr/>
        </p:nvSpPr>
        <p:spPr>
          <a:xfrm>
            <a:off x="5812472" y="3929899"/>
            <a:ext cx="4967177" cy="707886"/>
          </a:xfrm>
          <a:prstGeom prst="rect">
            <a:avLst/>
          </a:prstGeom>
          <a:noFill/>
        </p:spPr>
        <p:txBody>
          <a:bodyPr wrap="square" rtlCol="0">
            <a:spAutoFit/>
          </a:bodyPr>
          <a:lstStyle/>
          <a:p>
            <a:r>
              <a:rPr lang="es-MX" sz="2000" dirty="0">
                <a:solidFill>
                  <a:srgbClr val="0070C0"/>
                </a:solidFill>
              </a:rPr>
              <a:t>Resolver el problema inicial del negocio</a:t>
            </a:r>
          </a:p>
          <a:p>
            <a:endParaRPr lang="es-MX" sz="2000" dirty="0">
              <a:solidFill>
                <a:srgbClr val="0070C0"/>
              </a:solidFill>
            </a:endParaRPr>
          </a:p>
        </p:txBody>
      </p:sp>
      <p:sp>
        <p:nvSpPr>
          <p:cNvPr id="14" name="CuadroTexto 13">
            <a:extLst>
              <a:ext uri="{FF2B5EF4-FFF2-40B4-BE49-F238E27FC236}">
                <a16:creationId xmlns:a16="http://schemas.microsoft.com/office/drawing/2014/main" id="{659F68EA-6006-68E5-7F00-3619EB795DDD}"/>
              </a:ext>
            </a:extLst>
          </p:cNvPr>
          <p:cNvSpPr txBox="1"/>
          <p:nvPr/>
        </p:nvSpPr>
        <p:spPr>
          <a:xfrm>
            <a:off x="4466175" y="3797136"/>
            <a:ext cx="2239659" cy="769441"/>
          </a:xfrm>
          <a:prstGeom prst="rect">
            <a:avLst/>
          </a:prstGeom>
          <a:noFill/>
        </p:spPr>
        <p:txBody>
          <a:bodyPr wrap="square" rtlCol="0">
            <a:spAutoFit/>
          </a:bodyPr>
          <a:lstStyle/>
          <a:p>
            <a:r>
              <a:rPr lang="es-MX" sz="4400" dirty="0" err="1">
                <a:solidFill>
                  <a:srgbClr val="0070C0"/>
                </a:solidFill>
              </a:rPr>
              <a:t>Act</a:t>
            </a:r>
            <a:endParaRPr lang="es-MX" sz="4400" dirty="0">
              <a:solidFill>
                <a:srgbClr val="0070C0"/>
              </a:solidFill>
            </a:endParaRPr>
          </a:p>
        </p:txBody>
      </p:sp>
    </p:spTree>
    <p:extLst>
      <p:ext uri="{BB962C8B-B14F-4D97-AF65-F5344CB8AC3E}">
        <p14:creationId xmlns:p14="http://schemas.microsoft.com/office/powerpoint/2010/main" val="1957439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BE896-D783-BDB6-0196-B4B44E3F111B}"/>
              </a:ext>
            </a:extLst>
          </p:cNvPr>
          <p:cNvSpPr>
            <a:spLocks noGrp="1"/>
          </p:cNvSpPr>
          <p:nvPr>
            <p:ph type="title"/>
          </p:nvPr>
        </p:nvSpPr>
        <p:spPr/>
        <p:txBody>
          <a:bodyPr/>
          <a:lstStyle/>
          <a:p>
            <a:r>
              <a:rPr lang="es-MX" b="0" i="0" dirty="0">
                <a:solidFill>
                  <a:srgbClr val="1F1F1F"/>
                </a:solidFill>
                <a:effectLst/>
                <a:latin typeface="Source Sans Pro" panose="020B0503030403020204" pitchFamily="34" charset="0"/>
              </a:rPr>
              <a:t>El proceso de análisis de datos</a:t>
            </a:r>
            <a:endParaRPr lang="es-MX" dirty="0"/>
          </a:p>
        </p:txBody>
      </p:sp>
      <p:sp>
        <p:nvSpPr>
          <p:cNvPr id="3" name="Marcador de contenido 2">
            <a:extLst>
              <a:ext uri="{FF2B5EF4-FFF2-40B4-BE49-F238E27FC236}">
                <a16:creationId xmlns:a16="http://schemas.microsoft.com/office/drawing/2014/main" id="{448F04FD-F5D1-C2D2-60E1-B00DF8CE0D52}"/>
              </a:ext>
            </a:extLst>
          </p:cNvPr>
          <p:cNvSpPr>
            <a:spLocks noGrp="1"/>
          </p:cNvSpPr>
          <p:nvPr>
            <p:ph idx="1"/>
          </p:nvPr>
        </p:nvSpPr>
        <p:spPr/>
        <p:txBody>
          <a:bodyPr>
            <a:normAutofit fontScale="77500" lnSpcReduction="20000"/>
          </a:bodyPr>
          <a:lstStyle/>
          <a:p>
            <a:pPr algn="l"/>
            <a:r>
              <a:rPr lang="es-MX" b="0" i="0" dirty="0">
                <a:solidFill>
                  <a:srgbClr val="1F1F1F"/>
                </a:solidFill>
                <a:effectLst/>
                <a:latin typeface="Source Sans Pro" panose="020B0503030403020204" pitchFamily="34" charset="0"/>
              </a:rPr>
              <a:t>1. </a:t>
            </a:r>
            <a:r>
              <a:rPr lang="es-MX" b="1" i="0" dirty="0">
                <a:solidFill>
                  <a:srgbClr val="1F1F1F"/>
                </a:solidFill>
                <a:effectLst/>
                <a:latin typeface="unset"/>
              </a:rPr>
              <a:t>Preguntar:</a:t>
            </a:r>
            <a:r>
              <a:rPr lang="es-MX" b="0" i="0" dirty="0">
                <a:solidFill>
                  <a:srgbClr val="1F1F1F"/>
                </a:solidFill>
                <a:effectLst/>
                <a:latin typeface="Source Sans Pro" panose="020B0503030403020204" pitchFamily="34" charset="0"/>
              </a:rPr>
              <a:t> Haz preguntas efectivas, define el problema, aplica el pensamiento estructural, comunícate con otras personas </a:t>
            </a:r>
          </a:p>
          <a:p>
            <a:pPr algn="l"/>
            <a:r>
              <a:rPr lang="es-MX" b="0" i="0" dirty="0">
                <a:solidFill>
                  <a:srgbClr val="1F1F1F"/>
                </a:solidFill>
                <a:effectLst/>
                <a:latin typeface="Source Sans Pro" panose="020B0503030403020204" pitchFamily="34" charset="0"/>
              </a:rPr>
              <a:t>2. </a:t>
            </a:r>
            <a:r>
              <a:rPr lang="es-MX" b="1" i="0" dirty="0">
                <a:solidFill>
                  <a:srgbClr val="1F1F1F"/>
                </a:solidFill>
                <a:effectLst/>
                <a:latin typeface="unset"/>
              </a:rPr>
              <a:t>Preparar:</a:t>
            </a:r>
            <a:r>
              <a:rPr lang="es-MX" b="0" i="0" dirty="0">
                <a:solidFill>
                  <a:srgbClr val="1F1F1F"/>
                </a:solidFill>
                <a:effectLst/>
                <a:latin typeface="Source Sans Pro" panose="020B0503030403020204" pitchFamily="34" charset="0"/>
              </a:rPr>
              <a:t> Comprende cómo se generan y recopilan los datos; identifica y usa diferentes formatos, tipos y estructuras de datos; asegúrate de que los datos sean imparciales y creíbles, y organiza y protege los datos </a:t>
            </a:r>
          </a:p>
          <a:p>
            <a:pPr algn="l"/>
            <a:r>
              <a:rPr lang="es-MX" b="0" i="0" dirty="0">
                <a:solidFill>
                  <a:srgbClr val="1F1F1F"/>
                </a:solidFill>
                <a:effectLst/>
                <a:latin typeface="Source Sans Pro" panose="020B0503030403020204" pitchFamily="34" charset="0"/>
              </a:rPr>
              <a:t>3. </a:t>
            </a:r>
            <a:r>
              <a:rPr lang="es-MX" b="1" i="0" dirty="0">
                <a:solidFill>
                  <a:srgbClr val="1F1F1F"/>
                </a:solidFill>
                <a:effectLst/>
                <a:latin typeface="unset"/>
              </a:rPr>
              <a:t>Procesar:</a:t>
            </a:r>
            <a:r>
              <a:rPr lang="es-MX" b="0" i="0" dirty="0">
                <a:solidFill>
                  <a:srgbClr val="1F1F1F"/>
                </a:solidFill>
                <a:effectLst/>
                <a:latin typeface="Source Sans Pro" panose="020B0503030403020204" pitchFamily="34" charset="0"/>
              </a:rPr>
              <a:t> Crea y transforma datos, mantén la integridad de los datos, prueba los datos, limpia los datos y verifica e informa sobre los resultados de la limpieza </a:t>
            </a:r>
          </a:p>
          <a:p>
            <a:pPr algn="l"/>
            <a:r>
              <a:rPr lang="es-MX" b="0" i="0" dirty="0">
                <a:solidFill>
                  <a:srgbClr val="1F1F1F"/>
                </a:solidFill>
                <a:effectLst/>
                <a:latin typeface="Source Sans Pro" panose="020B0503030403020204" pitchFamily="34" charset="0"/>
              </a:rPr>
              <a:t>4.</a:t>
            </a:r>
            <a:r>
              <a:rPr lang="es-MX" b="1" i="0" dirty="0">
                <a:solidFill>
                  <a:srgbClr val="1F1F1F"/>
                </a:solidFill>
                <a:effectLst/>
                <a:latin typeface="unset"/>
              </a:rPr>
              <a:t> Analizar:</a:t>
            </a:r>
            <a:r>
              <a:rPr lang="es-MX" b="0" i="0" dirty="0">
                <a:solidFill>
                  <a:srgbClr val="1F1F1F"/>
                </a:solidFill>
                <a:effectLst/>
                <a:latin typeface="Source Sans Pro" panose="020B0503030403020204" pitchFamily="34" charset="0"/>
              </a:rPr>
              <a:t> Usa herramientas para formatear y transformar datos, ordena y filtra los datos, identifica patrones y saca conclusiones, haz predicciones y recomendaciones, y toma decisiones basadas en los datos</a:t>
            </a:r>
          </a:p>
          <a:p>
            <a:pPr algn="l"/>
            <a:r>
              <a:rPr lang="es-MX" b="0" i="0" dirty="0">
                <a:solidFill>
                  <a:srgbClr val="1F1F1F"/>
                </a:solidFill>
                <a:effectLst/>
                <a:latin typeface="Source Sans Pro" panose="020B0503030403020204" pitchFamily="34" charset="0"/>
              </a:rPr>
              <a:t>5. </a:t>
            </a:r>
            <a:r>
              <a:rPr lang="es-MX" b="1" i="0" dirty="0">
                <a:solidFill>
                  <a:srgbClr val="1F1F1F"/>
                </a:solidFill>
                <a:effectLst/>
                <a:latin typeface="unset"/>
              </a:rPr>
              <a:t>Compartir:</a:t>
            </a:r>
            <a:r>
              <a:rPr lang="es-MX" b="0" i="0" dirty="0">
                <a:solidFill>
                  <a:srgbClr val="1F1F1F"/>
                </a:solidFill>
                <a:effectLst/>
                <a:latin typeface="Source Sans Pro" panose="020B0503030403020204" pitchFamily="34" charset="0"/>
              </a:rPr>
              <a:t> Comprende la visualización, crea imágenes efectivas, da vida a los datos, usa los datos para contar historias y comunícate para ayudar a otras personas a comprender los resultados </a:t>
            </a:r>
          </a:p>
          <a:p>
            <a:pPr algn="l"/>
            <a:r>
              <a:rPr lang="es-MX" b="0" i="0" dirty="0">
                <a:solidFill>
                  <a:srgbClr val="1F1F1F"/>
                </a:solidFill>
                <a:effectLst/>
                <a:latin typeface="Source Sans Pro" panose="020B0503030403020204" pitchFamily="34" charset="0"/>
              </a:rPr>
              <a:t>6. </a:t>
            </a:r>
            <a:r>
              <a:rPr lang="es-MX" b="1" i="0" dirty="0">
                <a:solidFill>
                  <a:srgbClr val="1F1F1F"/>
                </a:solidFill>
                <a:effectLst/>
                <a:latin typeface="unset"/>
              </a:rPr>
              <a:t>Actuar:</a:t>
            </a:r>
            <a:r>
              <a:rPr lang="es-MX" b="0" i="0" dirty="0">
                <a:solidFill>
                  <a:srgbClr val="1F1F1F"/>
                </a:solidFill>
                <a:effectLst/>
                <a:latin typeface="Source Sans Pro" panose="020B0503030403020204" pitchFamily="34" charset="0"/>
              </a:rPr>
              <a:t> Aplica tus ideas, resuelve problemas, toma decisiones y crea algo nuevo</a:t>
            </a:r>
          </a:p>
        </p:txBody>
      </p:sp>
    </p:spTree>
    <p:extLst>
      <p:ext uri="{BB962C8B-B14F-4D97-AF65-F5344CB8AC3E}">
        <p14:creationId xmlns:p14="http://schemas.microsoft.com/office/powerpoint/2010/main" val="1357052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AA69C0-FD91-20AD-6AAC-C90FC66BD6DA}"/>
              </a:ext>
            </a:extLst>
          </p:cNvPr>
          <p:cNvPicPr>
            <a:picLocks noChangeAspect="1"/>
          </p:cNvPicPr>
          <p:nvPr/>
        </p:nvPicPr>
        <p:blipFill>
          <a:blip r:embed="rId2"/>
          <a:stretch>
            <a:fillRect/>
          </a:stretch>
        </p:blipFill>
        <p:spPr>
          <a:xfrm>
            <a:off x="319418" y="319846"/>
            <a:ext cx="4459661" cy="1550953"/>
          </a:xfrm>
          <a:prstGeom prst="rect">
            <a:avLst/>
          </a:prstGeom>
        </p:spPr>
      </p:pic>
      <p:sp>
        <p:nvSpPr>
          <p:cNvPr id="6" name="CuadroTexto 5">
            <a:extLst>
              <a:ext uri="{FF2B5EF4-FFF2-40B4-BE49-F238E27FC236}">
                <a16:creationId xmlns:a16="http://schemas.microsoft.com/office/drawing/2014/main" id="{E6C87B7A-8FC5-FB77-F6D1-46B17AD4161D}"/>
              </a:ext>
            </a:extLst>
          </p:cNvPr>
          <p:cNvSpPr txBox="1"/>
          <p:nvPr/>
        </p:nvSpPr>
        <p:spPr>
          <a:xfrm>
            <a:off x="5852813" y="512779"/>
            <a:ext cx="4967177" cy="1631216"/>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rgbClr val="0070C0"/>
                </a:solidFill>
              </a:rPr>
              <a:t>Problema a resolver</a:t>
            </a:r>
          </a:p>
          <a:p>
            <a:pPr marL="342900" indent="-342900">
              <a:buFont typeface="Arial" panose="020B0604020202020204" pitchFamily="34" charset="0"/>
              <a:buChar char="•"/>
            </a:pPr>
            <a:r>
              <a:rPr lang="es-MX" sz="2000" dirty="0">
                <a:solidFill>
                  <a:srgbClr val="0070C0"/>
                </a:solidFill>
              </a:rPr>
              <a:t>Propósito del análisis</a:t>
            </a:r>
          </a:p>
          <a:p>
            <a:pPr marL="342900" indent="-342900">
              <a:buFont typeface="Arial" panose="020B0604020202020204" pitchFamily="34" charset="0"/>
              <a:buChar char="•"/>
            </a:pPr>
            <a:r>
              <a:rPr lang="es-MX" sz="2000" dirty="0">
                <a:solidFill>
                  <a:srgbClr val="0070C0"/>
                </a:solidFill>
              </a:rPr>
              <a:t>Que queremos aprender de el</a:t>
            </a:r>
          </a:p>
          <a:p>
            <a:pPr marL="342900" indent="-342900">
              <a:buFont typeface="Arial" panose="020B0604020202020204" pitchFamily="34" charset="0"/>
              <a:buChar char="•"/>
            </a:pPr>
            <a:r>
              <a:rPr lang="es-MX" sz="2000" dirty="0">
                <a:solidFill>
                  <a:srgbClr val="0070C0"/>
                </a:solidFill>
              </a:rPr>
              <a:t>Alcance del análisis</a:t>
            </a:r>
          </a:p>
          <a:p>
            <a:pPr marL="342900" indent="-342900">
              <a:buFont typeface="Arial" panose="020B0604020202020204" pitchFamily="34" charset="0"/>
              <a:buChar char="•"/>
            </a:pPr>
            <a:endParaRPr lang="es-MX" sz="2000" dirty="0">
              <a:solidFill>
                <a:srgbClr val="0070C0"/>
              </a:solidFill>
            </a:endParaRPr>
          </a:p>
        </p:txBody>
      </p:sp>
      <p:sp>
        <p:nvSpPr>
          <p:cNvPr id="7" name="CuadroTexto 6">
            <a:extLst>
              <a:ext uri="{FF2B5EF4-FFF2-40B4-BE49-F238E27FC236}">
                <a16:creationId xmlns:a16="http://schemas.microsoft.com/office/drawing/2014/main" id="{88A7E5FE-BACD-2B8F-D026-3F696837B349}"/>
              </a:ext>
            </a:extLst>
          </p:cNvPr>
          <p:cNvSpPr txBox="1"/>
          <p:nvPr/>
        </p:nvSpPr>
        <p:spPr>
          <a:xfrm>
            <a:off x="5852813" y="2413337"/>
            <a:ext cx="4967177" cy="1015663"/>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rgbClr val="0070C0"/>
                </a:solidFill>
              </a:rPr>
              <a:t>Que tipo de datos necesitamos para responder las preguntas</a:t>
            </a:r>
          </a:p>
          <a:p>
            <a:pPr marL="342900" indent="-342900">
              <a:buFont typeface="Arial" panose="020B0604020202020204" pitchFamily="34" charset="0"/>
              <a:buChar char="•"/>
            </a:pPr>
            <a:endParaRPr lang="es-MX" sz="2000" dirty="0">
              <a:solidFill>
                <a:srgbClr val="0070C0"/>
              </a:solidFill>
            </a:endParaRPr>
          </a:p>
        </p:txBody>
      </p:sp>
      <p:pic>
        <p:nvPicPr>
          <p:cNvPr id="9" name="Imagen 8">
            <a:extLst>
              <a:ext uri="{FF2B5EF4-FFF2-40B4-BE49-F238E27FC236}">
                <a16:creationId xmlns:a16="http://schemas.microsoft.com/office/drawing/2014/main" id="{07672C03-3EE1-3738-DBEA-1B117C308C08}"/>
              </a:ext>
            </a:extLst>
          </p:cNvPr>
          <p:cNvPicPr>
            <a:picLocks noChangeAspect="1"/>
          </p:cNvPicPr>
          <p:nvPr/>
        </p:nvPicPr>
        <p:blipFill>
          <a:blip r:embed="rId3"/>
          <a:stretch>
            <a:fillRect/>
          </a:stretch>
        </p:blipFill>
        <p:spPr>
          <a:xfrm>
            <a:off x="319418" y="2271539"/>
            <a:ext cx="4739578" cy="1634526"/>
          </a:xfrm>
          <a:prstGeom prst="rect">
            <a:avLst/>
          </a:prstGeom>
        </p:spPr>
      </p:pic>
      <p:pic>
        <p:nvPicPr>
          <p:cNvPr id="11" name="Imagen 10">
            <a:extLst>
              <a:ext uri="{FF2B5EF4-FFF2-40B4-BE49-F238E27FC236}">
                <a16:creationId xmlns:a16="http://schemas.microsoft.com/office/drawing/2014/main" id="{A7B5A167-5C42-CE99-72DB-A881A4289077}"/>
              </a:ext>
            </a:extLst>
          </p:cNvPr>
          <p:cNvPicPr>
            <a:picLocks noChangeAspect="1"/>
          </p:cNvPicPr>
          <p:nvPr/>
        </p:nvPicPr>
        <p:blipFill>
          <a:blip r:embed="rId4"/>
          <a:stretch>
            <a:fillRect/>
          </a:stretch>
        </p:blipFill>
        <p:spPr>
          <a:xfrm>
            <a:off x="319418" y="4312972"/>
            <a:ext cx="4739578" cy="2225182"/>
          </a:xfrm>
          <a:prstGeom prst="rect">
            <a:avLst/>
          </a:prstGeom>
        </p:spPr>
      </p:pic>
      <p:sp>
        <p:nvSpPr>
          <p:cNvPr id="12" name="CuadroTexto 11">
            <a:extLst>
              <a:ext uri="{FF2B5EF4-FFF2-40B4-BE49-F238E27FC236}">
                <a16:creationId xmlns:a16="http://schemas.microsoft.com/office/drawing/2014/main" id="{1C77DC28-D585-3F6B-CE7B-389A53725F5D}"/>
              </a:ext>
            </a:extLst>
          </p:cNvPr>
          <p:cNvSpPr txBox="1"/>
          <p:nvPr/>
        </p:nvSpPr>
        <p:spPr>
          <a:xfrm>
            <a:off x="6096000" y="4714006"/>
            <a:ext cx="4967177" cy="1015663"/>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rgbClr val="0070C0"/>
                </a:solidFill>
              </a:rPr>
              <a:t>Limpieza</a:t>
            </a:r>
          </a:p>
          <a:p>
            <a:pPr marL="342900" indent="-342900">
              <a:buFont typeface="Arial" panose="020B0604020202020204" pitchFamily="34" charset="0"/>
              <a:buChar char="•"/>
            </a:pPr>
            <a:r>
              <a:rPr lang="es-MX" sz="2000" dirty="0">
                <a:solidFill>
                  <a:srgbClr val="0070C0"/>
                </a:solidFill>
              </a:rPr>
              <a:t>Controles de calidad</a:t>
            </a:r>
          </a:p>
          <a:p>
            <a:pPr marL="342900" indent="-342900">
              <a:buFont typeface="Arial" panose="020B0604020202020204" pitchFamily="34" charset="0"/>
              <a:buChar char="•"/>
            </a:pPr>
            <a:endParaRPr lang="es-MX" sz="2000" dirty="0">
              <a:solidFill>
                <a:srgbClr val="0070C0"/>
              </a:solidFill>
            </a:endParaRPr>
          </a:p>
        </p:txBody>
      </p:sp>
    </p:spTree>
    <p:extLst>
      <p:ext uri="{BB962C8B-B14F-4D97-AF65-F5344CB8AC3E}">
        <p14:creationId xmlns:p14="http://schemas.microsoft.com/office/powerpoint/2010/main" val="1921837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6C87B7A-8FC5-FB77-F6D1-46B17AD4161D}"/>
              </a:ext>
            </a:extLst>
          </p:cNvPr>
          <p:cNvSpPr txBox="1"/>
          <p:nvPr/>
        </p:nvSpPr>
        <p:spPr>
          <a:xfrm>
            <a:off x="5852813" y="512779"/>
            <a:ext cx="4967177" cy="1323439"/>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rgbClr val="0070C0"/>
                </a:solidFill>
              </a:rPr>
              <a:t>Objetivos e imparciales</a:t>
            </a:r>
          </a:p>
          <a:p>
            <a:pPr marL="342900" indent="-342900">
              <a:buFont typeface="Arial" panose="020B0604020202020204" pitchFamily="34" charset="0"/>
              <a:buChar char="•"/>
            </a:pPr>
            <a:r>
              <a:rPr lang="es-MX" sz="2000" dirty="0">
                <a:solidFill>
                  <a:srgbClr val="0070C0"/>
                </a:solidFill>
              </a:rPr>
              <a:t>Detectar patrones</a:t>
            </a:r>
          </a:p>
          <a:p>
            <a:pPr marL="342900" indent="-342900">
              <a:buFont typeface="Arial" panose="020B0604020202020204" pitchFamily="34" charset="0"/>
              <a:buChar char="•"/>
            </a:pPr>
            <a:r>
              <a:rPr lang="es-MX" sz="2000" dirty="0">
                <a:solidFill>
                  <a:srgbClr val="0070C0"/>
                </a:solidFill>
              </a:rPr>
              <a:t>Intuición con experiencia	 </a:t>
            </a:r>
          </a:p>
          <a:p>
            <a:pPr marL="342900" indent="-342900">
              <a:buFont typeface="Arial" panose="020B0604020202020204" pitchFamily="34" charset="0"/>
              <a:buChar char="•"/>
            </a:pPr>
            <a:endParaRPr lang="es-MX" sz="2000" dirty="0">
              <a:solidFill>
                <a:srgbClr val="0070C0"/>
              </a:solidFill>
            </a:endParaRPr>
          </a:p>
        </p:txBody>
      </p:sp>
      <p:sp>
        <p:nvSpPr>
          <p:cNvPr id="7" name="CuadroTexto 6">
            <a:extLst>
              <a:ext uri="{FF2B5EF4-FFF2-40B4-BE49-F238E27FC236}">
                <a16:creationId xmlns:a16="http://schemas.microsoft.com/office/drawing/2014/main" id="{88A7E5FE-BACD-2B8F-D026-3F696837B349}"/>
              </a:ext>
            </a:extLst>
          </p:cNvPr>
          <p:cNvSpPr txBox="1"/>
          <p:nvPr/>
        </p:nvSpPr>
        <p:spPr>
          <a:xfrm>
            <a:off x="6096000" y="2700045"/>
            <a:ext cx="4967177" cy="1015663"/>
          </a:xfrm>
          <a:prstGeom prst="rect">
            <a:avLst/>
          </a:prstGeom>
          <a:noFill/>
        </p:spPr>
        <p:txBody>
          <a:bodyPr wrap="square" rtlCol="0">
            <a:spAutoFit/>
          </a:bodyPr>
          <a:lstStyle/>
          <a:p>
            <a:pPr marL="342900" indent="-342900">
              <a:buFont typeface="Arial" panose="020B0604020202020204" pitchFamily="34" charset="0"/>
              <a:buChar char="•"/>
            </a:pPr>
            <a:r>
              <a:rPr lang="es-MX" sz="2000" dirty="0">
                <a:solidFill>
                  <a:srgbClr val="0070C0"/>
                </a:solidFill>
              </a:rPr>
              <a:t>Que tipo de datos necesitamos para responder las preguntas</a:t>
            </a:r>
          </a:p>
          <a:p>
            <a:pPr marL="342900" indent="-342900">
              <a:buFont typeface="Arial" panose="020B0604020202020204" pitchFamily="34" charset="0"/>
              <a:buChar char="•"/>
            </a:pPr>
            <a:endParaRPr lang="es-MX" sz="2000" dirty="0">
              <a:solidFill>
                <a:srgbClr val="0070C0"/>
              </a:solidFill>
            </a:endParaRPr>
          </a:p>
        </p:txBody>
      </p:sp>
      <p:sp>
        <p:nvSpPr>
          <p:cNvPr id="12" name="CuadroTexto 11">
            <a:extLst>
              <a:ext uri="{FF2B5EF4-FFF2-40B4-BE49-F238E27FC236}">
                <a16:creationId xmlns:a16="http://schemas.microsoft.com/office/drawing/2014/main" id="{1C77DC28-D585-3F6B-CE7B-389A53725F5D}"/>
              </a:ext>
            </a:extLst>
          </p:cNvPr>
          <p:cNvSpPr txBox="1"/>
          <p:nvPr/>
        </p:nvSpPr>
        <p:spPr>
          <a:xfrm>
            <a:off x="5852813" y="4714006"/>
            <a:ext cx="4967177" cy="1015663"/>
          </a:xfrm>
          <a:prstGeom prst="rect">
            <a:avLst/>
          </a:prstGeom>
          <a:noFill/>
        </p:spPr>
        <p:txBody>
          <a:bodyPr wrap="square" rtlCol="0">
            <a:spAutoFit/>
          </a:bodyPr>
          <a:lstStyle/>
          <a:p>
            <a:r>
              <a:rPr lang="es-MX" sz="2000" dirty="0">
                <a:solidFill>
                  <a:srgbClr val="0070C0"/>
                </a:solidFill>
              </a:rPr>
              <a:t>Actuar</a:t>
            </a:r>
          </a:p>
          <a:p>
            <a:pPr marL="342900" indent="-342900">
              <a:buFont typeface="Arial" panose="020B0604020202020204" pitchFamily="34" charset="0"/>
              <a:buChar char="•"/>
            </a:pPr>
            <a:r>
              <a:rPr lang="es-MX" sz="2000" dirty="0">
                <a:solidFill>
                  <a:srgbClr val="0070C0"/>
                </a:solidFill>
              </a:rPr>
              <a:t>Intervenciones con organización y con el equipo</a:t>
            </a:r>
          </a:p>
        </p:txBody>
      </p:sp>
      <p:pic>
        <p:nvPicPr>
          <p:cNvPr id="3" name="Imagen 2">
            <a:extLst>
              <a:ext uri="{FF2B5EF4-FFF2-40B4-BE49-F238E27FC236}">
                <a16:creationId xmlns:a16="http://schemas.microsoft.com/office/drawing/2014/main" id="{C8EC69F0-1C70-47B3-B2C5-9FE066886BAD}"/>
              </a:ext>
            </a:extLst>
          </p:cNvPr>
          <p:cNvPicPr>
            <a:picLocks noChangeAspect="1"/>
          </p:cNvPicPr>
          <p:nvPr/>
        </p:nvPicPr>
        <p:blipFill>
          <a:blip r:embed="rId2"/>
          <a:stretch>
            <a:fillRect/>
          </a:stretch>
        </p:blipFill>
        <p:spPr>
          <a:xfrm>
            <a:off x="726551" y="491083"/>
            <a:ext cx="3927532" cy="1029284"/>
          </a:xfrm>
          <a:prstGeom prst="rect">
            <a:avLst/>
          </a:prstGeom>
        </p:spPr>
      </p:pic>
      <p:pic>
        <p:nvPicPr>
          <p:cNvPr id="8" name="Imagen 7">
            <a:extLst>
              <a:ext uri="{FF2B5EF4-FFF2-40B4-BE49-F238E27FC236}">
                <a16:creationId xmlns:a16="http://schemas.microsoft.com/office/drawing/2014/main" id="{E36029C5-645D-FFD9-9F90-A4E7AE3C5F80}"/>
              </a:ext>
            </a:extLst>
          </p:cNvPr>
          <p:cNvPicPr>
            <a:picLocks noChangeAspect="1"/>
          </p:cNvPicPr>
          <p:nvPr/>
        </p:nvPicPr>
        <p:blipFill>
          <a:blip r:embed="rId3"/>
          <a:stretch>
            <a:fillRect/>
          </a:stretch>
        </p:blipFill>
        <p:spPr>
          <a:xfrm>
            <a:off x="726551" y="2392453"/>
            <a:ext cx="4817125" cy="1761300"/>
          </a:xfrm>
          <a:prstGeom prst="rect">
            <a:avLst/>
          </a:prstGeom>
        </p:spPr>
      </p:pic>
    </p:spTree>
    <p:extLst>
      <p:ext uri="{BB962C8B-B14F-4D97-AF65-F5344CB8AC3E}">
        <p14:creationId xmlns:p14="http://schemas.microsoft.com/office/powerpoint/2010/main" val="10663626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9EA0336-BFAD-33DB-58A0-AAC9DB9B55CC}"/>
              </a:ext>
            </a:extLst>
          </p:cNvPr>
          <p:cNvPicPr>
            <a:picLocks noChangeAspect="1"/>
          </p:cNvPicPr>
          <p:nvPr/>
        </p:nvPicPr>
        <p:blipFill>
          <a:blip r:embed="rId2"/>
          <a:stretch>
            <a:fillRect/>
          </a:stretch>
        </p:blipFill>
        <p:spPr>
          <a:xfrm>
            <a:off x="653023" y="428064"/>
            <a:ext cx="2333625" cy="1752600"/>
          </a:xfrm>
          <a:prstGeom prst="rect">
            <a:avLst/>
          </a:prstGeom>
        </p:spPr>
      </p:pic>
      <p:pic>
        <p:nvPicPr>
          <p:cNvPr id="7" name="Imagen 6">
            <a:extLst>
              <a:ext uri="{FF2B5EF4-FFF2-40B4-BE49-F238E27FC236}">
                <a16:creationId xmlns:a16="http://schemas.microsoft.com/office/drawing/2014/main" id="{B2B88723-28CF-3EEA-CBF8-207270BEBE7B}"/>
              </a:ext>
            </a:extLst>
          </p:cNvPr>
          <p:cNvPicPr>
            <a:picLocks noChangeAspect="1"/>
          </p:cNvPicPr>
          <p:nvPr/>
        </p:nvPicPr>
        <p:blipFill>
          <a:blip r:embed="rId3"/>
          <a:stretch>
            <a:fillRect/>
          </a:stretch>
        </p:blipFill>
        <p:spPr>
          <a:xfrm>
            <a:off x="3431441" y="524329"/>
            <a:ext cx="3945401" cy="1016240"/>
          </a:xfrm>
          <a:prstGeom prst="rect">
            <a:avLst/>
          </a:prstGeom>
        </p:spPr>
      </p:pic>
      <p:pic>
        <p:nvPicPr>
          <p:cNvPr id="9" name="Imagen 8">
            <a:extLst>
              <a:ext uri="{FF2B5EF4-FFF2-40B4-BE49-F238E27FC236}">
                <a16:creationId xmlns:a16="http://schemas.microsoft.com/office/drawing/2014/main" id="{576BF35E-61DE-4786-5E09-93B7AEAD5847}"/>
              </a:ext>
            </a:extLst>
          </p:cNvPr>
          <p:cNvPicPr>
            <a:picLocks noChangeAspect="1"/>
          </p:cNvPicPr>
          <p:nvPr/>
        </p:nvPicPr>
        <p:blipFill>
          <a:blip r:embed="rId4"/>
          <a:stretch>
            <a:fillRect/>
          </a:stretch>
        </p:blipFill>
        <p:spPr>
          <a:xfrm>
            <a:off x="7484012" y="506831"/>
            <a:ext cx="4455136" cy="1367946"/>
          </a:xfrm>
          <a:prstGeom prst="rect">
            <a:avLst/>
          </a:prstGeom>
        </p:spPr>
      </p:pic>
      <p:pic>
        <p:nvPicPr>
          <p:cNvPr id="13" name="Imagen 12">
            <a:extLst>
              <a:ext uri="{FF2B5EF4-FFF2-40B4-BE49-F238E27FC236}">
                <a16:creationId xmlns:a16="http://schemas.microsoft.com/office/drawing/2014/main" id="{61603792-7269-AAED-BDBA-E21F2D60442D}"/>
              </a:ext>
            </a:extLst>
          </p:cNvPr>
          <p:cNvPicPr>
            <a:picLocks noChangeAspect="1"/>
          </p:cNvPicPr>
          <p:nvPr/>
        </p:nvPicPr>
        <p:blipFill>
          <a:blip r:embed="rId5"/>
          <a:stretch>
            <a:fillRect/>
          </a:stretch>
        </p:blipFill>
        <p:spPr>
          <a:xfrm>
            <a:off x="653023" y="2586461"/>
            <a:ext cx="1893764" cy="1432374"/>
          </a:xfrm>
          <a:prstGeom prst="rect">
            <a:avLst/>
          </a:prstGeom>
        </p:spPr>
      </p:pic>
      <p:pic>
        <p:nvPicPr>
          <p:cNvPr id="15" name="Imagen 14">
            <a:extLst>
              <a:ext uri="{FF2B5EF4-FFF2-40B4-BE49-F238E27FC236}">
                <a16:creationId xmlns:a16="http://schemas.microsoft.com/office/drawing/2014/main" id="{533DFE01-FF2D-1677-4FC5-C79CCBE54475}"/>
              </a:ext>
            </a:extLst>
          </p:cNvPr>
          <p:cNvPicPr>
            <a:picLocks noChangeAspect="1"/>
          </p:cNvPicPr>
          <p:nvPr/>
        </p:nvPicPr>
        <p:blipFill>
          <a:blip r:embed="rId6"/>
          <a:stretch>
            <a:fillRect/>
          </a:stretch>
        </p:blipFill>
        <p:spPr>
          <a:xfrm>
            <a:off x="3239365" y="2968026"/>
            <a:ext cx="4621823" cy="842741"/>
          </a:xfrm>
          <a:prstGeom prst="rect">
            <a:avLst/>
          </a:prstGeom>
        </p:spPr>
      </p:pic>
      <p:pic>
        <p:nvPicPr>
          <p:cNvPr id="16" name="Imagen 15">
            <a:extLst>
              <a:ext uri="{FF2B5EF4-FFF2-40B4-BE49-F238E27FC236}">
                <a16:creationId xmlns:a16="http://schemas.microsoft.com/office/drawing/2014/main" id="{74BBBF4C-335B-C7C6-CE79-30E36EECF1D4}"/>
              </a:ext>
            </a:extLst>
          </p:cNvPr>
          <p:cNvPicPr>
            <a:picLocks noChangeAspect="1"/>
          </p:cNvPicPr>
          <p:nvPr/>
        </p:nvPicPr>
        <p:blipFill>
          <a:blip r:embed="rId7"/>
          <a:stretch>
            <a:fillRect/>
          </a:stretch>
        </p:blipFill>
        <p:spPr>
          <a:xfrm>
            <a:off x="7064555" y="2373156"/>
            <a:ext cx="4474422" cy="1016241"/>
          </a:xfrm>
          <a:prstGeom prst="rect">
            <a:avLst/>
          </a:prstGeom>
        </p:spPr>
      </p:pic>
      <p:pic>
        <p:nvPicPr>
          <p:cNvPr id="18" name="Imagen 17">
            <a:extLst>
              <a:ext uri="{FF2B5EF4-FFF2-40B4-BE49-F238E27FC236}">
                <a16:creationId xmlns:a16="http://schemas.microsoft.com/office/drawing/2014/main" id="{77094688-60A2-6B28-0039-97F5DF0B9B4A}"/>
              </a:ext>
            </a:extLst>
          </p:cNvPr>
          <p:cNvPicPr>
            <a:picLocks noChangeAspect="1"/>
          </p:cNvPicPr>
          <p:nvPr/>
        </p:nvPicPr>
        <p:blipFill>
          <a:blip r:embed="rId8"/>
          <a:stretch>
            <a:fillRect/>
          </a:stretch>
        </p:blipFill>
        <p:spPr>
          <a:xfrm>
            <a:off x="830494" y="4773685"/>
            <a:ext cx="4312308" cy="872275"/>
          </a:xfrm>
          <a:prstGeom prst="rect">
            <a:avLst/>
          </a:prstGeom>
        </p:spPr>
      </p:pic>
      <p:pic>
        <p:nvPicPr>
          <p:cNvPr id="20" name="Imagen 19">
            <a:extLst>
              <a:ext uri="{FF2B5EF4-FFF2-40B4-BE49-F238E27FC236}">
                <a16:creationId xmlns:a16="http://schemas.microsoft.com/office/drawing/2014/main" id="{429C6216-DA93-B68E-8DA6-9179B1D43461}"/>
              </a:ext>
            </a:extLst>
          </p:cNvPr>
          <p:cNvPicPr>
            <a:picLocks noChangeAspect="1"/>
          </p:cNvPicPr>
          <p:nvPr/>
        </p:nvPicPr>
        <p:blipFill>
          <a:blip r:embed="rId9"/>
          <a:stretch>
            <a:fillRect/>
          </a:stretch>
        </p:blipFill>
        <p:spPr>
          <a:xfrm>
            <a:off x="5849325" y="4502222"/>
            <a:ext cx="1447800" cy="542925"/>
          </a:xfrm>
          <a:prstGeom prst="rect">
            <a:avLst/>
          </a:prstGeom>
        </p:spPr>
      </p:pic>
      <p:pic>
        <p:nvPicPr>
          <p:cNvPr id="22" name="Imagen 21">
            <a:extLst>
              <a:ext uri="{FF2B5EF4-FFF2-40B4-BE49-F238E27FC236}">
                <a16:creationId xmlns:a16="http://schemas.microsoft.com/office/drawing/2014/main" id="{C31F4ADE-CF06-6ADF-D052-F9B9A88B621E}"/>
              </a:ext>
            </a:extLst>
          </p:cNvPr>
          <p:cNvPicPr>
            <a:picLocks noChangeAspect="1"/>
          </p:cNvPicPr>
          <p:nvPr/>
        </p:nvPicPr>
        <p:blipFill>
          <a:blip r:embed="rId10"/>
          <a:stretch>
            <a:fillRect/>
          </a:stretch>
        </p:blipFill>
        <p:spPr>
          <a:xfrm>
            <a:off x="5887425" y="5498477"/>
            <a:ext cx="1371600" cy="476250"/>
          </a:xfrm>
          <a:prstGeom prst="rect">
            <a:avLst/>
          </a:prstGeom>
        </p:spPr>
      </p:pic>
    </p:spTree>
    <p:extLst>
      <p:ext uri="{BB962C8B-B14F-4D97-AF65-F5344CB8AC3E}">
        <p14:creationId xmlns:p14="http://schemas.microsoft.com/office/powerpoint/2010/main" val="23580188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9F61BCFE-A142-51F4-9B7A-FD80671230D8}"/>
              </a:ext>
            </a:extLst>
          </p:cNvPr>
          <p:cNvPicPr>
            <a:picLocks noChangeAspect="1"/>
          </p:cNvPicPr>
          <p:nvPr/>
        </p:nvPicPr>
        <p:blipFill>
          <a:blip r:embed="rId2"/>
          <a:stretch>
            <a:fillRect/>
          </a:stretch>
        </p:blipFill>
        <p:spPr>
          <a:xfrm>
            <a:off x="1093626" y="633047"/>
            <a:ext cx="10004748" cy="4281047"/>
          </a:xfrm>
          <a:prstGeom prst="rect">
            <a:avLst/>
          </a:prstGeom>
        </p:spPr>
      </p:pic>
      <p:sp>
        <p:nvSpPr>
          <p:cNvPr id="7" name="CuadroTexto 6">
            <a:extLst>
              <a:ext uri="{FF2B5EF4-FFF2-40B4-BE49-F238E27FC236}">
                <a16:creationId xmlns:a16="http://schemas.microsoft.com/office/drawing/2014/main" id="{65F52433-5F60-CB9D-6BDA-0B393EFEE13A}"/>
              </a:ext>
            </a:extLst>
          </p:cNvPr>
          <p:cNvSpPr txBox="1"/>
          <p:nvPr/>
        </p:nvSpPr>
        <p:spPr>
          <a:xfrm>
            <a:off x="1277472" y="5319124"/>
            <a:ext cx="9098766" cy="1015663"/>
          </a:xfrm>
          <a:prstGeom prst="rect">
            <a:avLst/>
          </a:prstGeom>
          <a:noFill/>
        </p:spPr>
        <p:txBody>
          <a:bodyPr wrap="square" rtlCol="0">
            <a:spAutoFit/>
          </a:bodyPr>
          <a:lstStyle/>
          <a:p>
            <a:pPr marL="342900" indent="-342900">
              <a:buFont typeface="Arial" panose="020B0604020202020204" pitchFamily="34" charset="0"/>
              <a:buChar char="•"/>
            </a:pPr>
            <a:r>
              <a:rPr lang="es-MX" sz="2000" b="0" i="0" dirty="0">
                <a:solidFill>
                  <a:srgbClr val="1F1F1F"/>
                </a:solidFill>
                <a:effectLst/>
                <a:latin typeface="Source Sans Pro" panose="020B0503030403020204" pitchFamily="34" charset="0"/>
              </a:rPr>
              <a:t>El ciclo de vida de los datos aborda las etapas por las que pasan los datos durante su vida útil; el análisis de datos implica seguir un proceso para analizar los datos.</a:t>
            </a:r>
            <a:endParaRPr lang="es-MX" sz="2000" dirty="0">
              <a:solidFill>
                <a:srgbClr val="0070C0"/>
              </a:solidFill>
            </a:endParaRPr>
          </a:p>
        </p:txBody>
      </p:sp>
    </p:spTree>
    <p:extLst>
      <p:ext uri="{BB962C8B-B14F-4D97-AF65-F5344CB8AC3E}">
        <p14:creationId xmlns:p14="http://schemas.microsoft.com/office/powerpoint/2010/main" val="1988466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lipse 3">
            <a:extLst>
              <a:ext uri="{FF2B5EF4-FFF2-40B4-BE49-F238E27FC236}">
                <a16:creationId xmlns:a16="http://schemas.microsoft.com/office/drawing/2014/main" id="{3777717C-A3C6-AB55-3450-972AA727B791}"/>
              </a:ext>
            </a:extLst>
          </p:cNvPr>
          <p:cNvSpPr/>
          <p:nvPr/>
        </p:nvSpPr>
        <p:spPr>
          <a:xfrm>
            <a:off x="10771093" y="209923"/>
            <a:ext cx="1048871" cy="98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6" name="Imagen 5">
            <a:extLst>
              <a:ext uri="{FF2B5EF4-FFF2-40B4-BE49-F238E27FC236}">
                <a16:creationId xmlns:a16="http://schemas.microsoft.com/office/drawing/2014/main" id="{31AF2BFA-76E1-C239-69F9-F090FFB07D59}"/>
              </a:ext>
            </a:extLst>
          </p:cNvPr>
          <p:cNvPicPr>
            <a:picLocks noChangeAspect="1"/>
          </p:cNvPicPr>
          <p:nvPr/>
        </p:nvPicPr>
        <p:blipFill>
          <a:blip r:embed="rId3"/>
          <a:stretch>
            <a:fillRect/>
          </a:stretch>
        </p:blipFill>
        <p:spPr>
          <a:xfrm>
            <a:off x="1108244" y="348876"/>
            <a:ext cx="6257925" cy="2508745"/>
          </a:xfrm>
          <a:prstGeom prst="rect">
            <a:avLst/>
          </a:prstGeom>
        </p:spPr>
      </p:pic>
      <p:pic>
        <p:nvPicPr>
          <p:cNvPr id="8" name="Imagen 7">
            <a:extLst>
              <a:ext uri="{FF2B5EF4-FFF2-40B4-BE49-F238E27FC236}">
                <a16:creationId xmlns:a16="http://schemas.microsoft.com/office/drawing/2014/main" id="{28557EE9-C1DB-C4C4-DDCA-E7817D3A091B}"/>
              </a:ext>
            </a:extLst>
          </p:cNvPr>
          <p:cNvPicPr>
            <a:picLocks noChangeAspect="1"/>
          </p:cNvPicPr>
          <p:nvPr/>
        </p:nvPicPr>
        <p:blipFill>
          <a:blip r:embed="rId4"/>
          <a:stretch>
            <a:fillRect/>
          </a:stretch>
        </p:blipFill>
        <p:spPr>
          <a:xfrm>
            <a:off x="733985" y="3166906"/>
            <a:ext cx="5362015" cy="1666948"/>
          </a:xfrm>
          <a:prstGeom prst="rect">
            <a:avLst/>
          </a:prstGeom>
        </p:spPr>
      </p:pic>
      <p:pic>
        <p:nvPicPr>
          <p:cNvPr id="10" name="Imagen 9">
            <a:extLst>
              <a:ext uri="{FF2B5EF4-FFF2-40B4-BE49-F238E27FC236}">
                <a16:creationId xmlns:a16="http://schemas.microsoft.com/office/drawing/2014/main" id="{DBCAD171-ECE1-5242-F9D9-085413AFC2CF}"/>
              </a:ext>
            </a:extLst>
          </p:cNvPr>
          <p:cNvPicPr>
            <a:picLocks noChangeAspect="1"/>
          </p:cNvPicPr>
          <p:nvPr/>
        </p:nvPicPr>
        <p:blipFill>
          <a:blip r:embed="rId5"/>
          <a:stretch>
            <a:fillRect/>
          </a:stretch>
        </p:blipFill>
        <p:spPr>
          <a:xfrm>
            <a:off x="733985" y="5143139"/>
            <a:ext cx="5212373" cy="1341992"/>
          </a:xfrm>
          <a:prstGeom prst="rect">
            <a:avLst/>
          </a:prstGeom>
        </p:spPr>
      </p:pic>
      <p:pic>
        <p:nvPicPr>
          <p:cNvPr id="12" name="Imagen 11">
            <a:extLst>
              <a:ext uri="{FF2B5EF4-FFF2-40B4-BE49-F238E27FC236}">
                <a16:creationId xmlns:a16="http://schemas.microsoft.com/office/drawing/2014/main" id="{6E0DF7AD-7243-F807-1B60-EFCB2AB55091}"/>
              </a:ext>
            </a:extLst>
          </p:cNvPr>
          <p:cNvPicPr>
            <a:picLocks noChangeAspect="1"/>
          </p:cNvPicPr>
          <p:nvPr/>
        </p:nvPicPr>
        <p:blipFill>
          <a:blip r:embed="rId6"/>
          <a:stretch>
            <a:fillRect/>
          </a:stretch>
        </p:blipFill>
        <p:spPr>
          <a:xfrm>
            <a:off x="6617946" y="2857621"/>
            <a:ext cx="5255717" cy="1391026"/>
          </a:xfrm>
          <a:prstGeom prst="rect">
            <a:avLst/>
          </a:prstGeom>
        </p:spPr>
      </p:pic>
      <p:sp>
        <p:nvSpPr>
          <p:cNvPr id="14" name="CuadroTexto 13">
            <a:extLst>
              <a:ext uri="{FF2B5EF4-FFF2-40B4-BE49-F238E27FC236}">
                <a16:creationId xmlns:a16="http://schemas.microsoft.com/office/drawing/2014/main" id="{8D1E8956-9CAE-D38B-DB63-5E6928C94872}"/>
              </a:ext>
            </a:extLst>
          </p:cNvPr>
          <p:cNvSpPr txBox="1"/>
          <p:nvPr/>
        </p:nvSpPr>
        <p:spPr>
          <a:xfrm>
            <a:off x="6431794" y="4556036"/>
            <a:ext cx="5628020" cy="2308324"/>
          </a:xfrm>
          <a:prstGeom prst="rect">
            <a:avLst/>
          </a:prstGeom>
          <a:noFill/>
        </p:spPr>
        <p:txBody>
          <a:bodyPr wrap="square" rtlCol="0">
            <a:spAutoFit/>
          </a:bodyPr>
          <a:lstStyle/>
          <a:p>
            <a:r>
              <a:rPr lang="es-MX" dirty="0"/>
              <a:t>Excel</a:t>
            </a:r>
          </a:p>
          <a:p>
            <a:r>
              <a:rPr lang="es-MX" dirty="0">
                <a:hlinkClick r:id="rId7"/>
              </a:rPr>
              <a:t>https://support.microsoft.com/en-us/office/excel-video-training-9bc05390-e94c-46af-a5b3-d7c22f6990bb</a:t>
            </a:r>
            <a:endParaRPr lang="es-MX" dirty="0"/>
          </a:p>
          <a:p>
            <a:endParaRPr lang="es-MX" dirty="0"/>
          </a:p>
          <a:p>
            <a:r>
              <a:rPr lang="es-MX" dirty="0"/>
              <a:t>Google </a:t>
            </a:r>
            <a:r>
              <a:rPr lang="es-MX" dirty="0" err="1"/>
              <a:t>sheets</a:t>
            </a:r>
            <a:endParaRPr lang="es-MX" dirty="0"/>
          </a:p>
          <a:p>
            <a:r>
              <a:rPr lang="es-MX" dirty="0">
                <a:hlinkClick r:id="rId8"/>
              </a:rPr>
              <a:t>https://support.google.com/a/users/answer/9282959?visit_id=637361702049227170-1815413770&amp;rd=1</a:t>
            </a:r>
            <a:endParaRPr lang="es-MX" dirty="0"/>
          </a:p>
          <a:p>
            <a:endParaRPr lang="es-MX" dirty="0"/>
          </a:p>
        </p:txBody>
      </p:sp>
    </p:spTree>
    <p:extLst>
      <p:ext uri="{BB962C8B-B14F-4D97-AF65-F5344CB8AC3E}">
        <p14:creationId xmlns:p14="http://schemas.microsoft.com/office/powerpoint/2010/main" val="3116819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03F01A6-7227-31D9-00D3-471F0482D5C4}"/>
              </a:ext>
            </a:extLst>
          </p:cNvPr>
          <p:cNvSpPr>
            <a:spLocks noGrp="1"/>
          </p:cNvSpPr>
          <p:nvPr>
            <p:ph idx="1"/>
          </p:nvPr>
        </p:nvSpPr>
        <p:spPr>
          <a:xfrm>
            <a:off x="838200" y="174812"/>
            <a:ext cx="10515600" cy="6427694"/>
          </a:xfrm>
        </p:spPr>
        <p:txBody>
          <a:bodyPr>
            <a:normAutofit fontScale="62500" lnSpcReduction="20000"/>
          </a:bodyPr>
          <a:lstStyle/>
          <a:p>
            <a:pPr marL="0" indent="0" algn="l">
              <a:buNone/>
            </a:pPr>
            <a:r>
              <a:rPr lang="es-MX" b="1" i="0" dirty="0">
                <a:solidFill>
                  <a:srgbClr val="1F1F1F"/>
                </a:solidFill>
                <a:effectLst/>
                <a:latin typeface="unset"/>
              </a:rPr>
              <a:t>Contenido del curso</a:t>
            </a:r>
            <a:endParaRPr lang="es-MX" b="1" i="0" dirty="0">
              <a:solidFill>
                <a:srgbClr val="1F1F1F"/>
              </a:solidFill>
              <a:effectLst/>
              <a:latin typeface="Source Sans Pro" panose="020B0503030403020204" pitchFamily="34" charset="0"/>
            </a:endParaRPr>
          </a:p>
          <a:p>
            <a:pPr algn="l"/>
            <a:r>
              <a:rPr lang="es-MX" b="0" i="0" dirty="0">
                <a:solidFill>
                  <a:srgbClr val="1F1F1F"/>
                </a:solidFill>
                <a:effectLst/>
                <a:latin typeface="Source Sans Pro" panose="020B0503030403020204" pitchFamily="34" charset="0"/>
              </a:rPr>
              <a:t>Curso 1 - Aspectos básicos: Datos, datos, en todas partes</a:t>
            </a:r>
          </a:p>
          <a:p>
            <a:pPr algn="l">
              <a:buFont typeface="+mj-lt"/>
              <a:buAutoNum type="arabicPeriod"/>
            </a:pPr>
            <a:r>
              <a:rPr lang="es-MX" b="1" i="0" dirty="0">
                <a:solidFill>
                  <a:srgbClr val="1F1F1F"/>
                </a:solidFill>
                <a:effectLst/>
                <a:latin typeface="unset"/>
              </a:rPr>
              <a:t>Presentación del análisis computacional de datos </a:t>
            </a:r>
            <a:r>
              <a:rPr lang="es-MX" b="0" i="0" dirty="0">
                <a:solidFill>
                  <a:srgbClr val="1F1F1F"/>
                </a:solidFill>
                <a:effectLst/>
                <a:latin typeface="Source Sans Pro" panose="020B0503030403020204" pitchFamily="34" charset="0"/>
              </a:rPr>
              <a:t>Los datos nos ayudan a tomar decisiones en la vida cotidiana y en los negocios. En esta primera parte del curso, aprenderás cómo los analistas de datos utilizan las herramientas de su comercio para informar esas decisiones. También conocerás más sobre este curso y las expectativas generales del programa.</a:t>
            </a:r>
          </a:p>
          <a:p>
            <a:pPr algn="l">
              <a:buFont typeface="+mj-lt"/>
              <a:buAutoNum type="arabicPeriod"/>
            </a:pPr>
            <a:r>
              <a:rPr lang="es-MX" b="1" i="0" dirty="0">
                <a:solidFill>
                  <a:srgbClr val="1F1F1F"/>
                </a:solidFill>
                <a:effectLst/>
                <a:latin typeface="unset"/>
              </a:rPr>
              <a:t>Pensamiento analítico:</a:t>
            </a:r>
            <a:r>
              <a:rPr lang="es-MX" b="0" i="0" dirty="0">
                <a:solidFill>
                  <a:srgbClr val="1F1F1F"/>
                </a:solidFill>
                <a:effectLst/>
                <a:latin typeface="Source Sans Pro" panose="020B0503030403020204" pitchFamily="34" charset="0"/>
              </a:rPr>
              <a:t> Los analistas de datos equilibran muchos roles diferentes en su trabajo. En esta parte del curso, aprenderás algunas de estas funciones y las habilidades clave que se requieren. También explorarás el pensamiento analítico y cómo se relaciona con la toma de decisiones basada en datos.</a:t>
            </a:r>
          </a:p>
          <a:p>
            <a:pPr algn="l">
              <a:buFont typeface="+mj-lt"/>
              <a:buAutoNum type="arabicPeriod"/>
            </a:pPr>
            <a:r>
              <a:rPr lang="es-MX" b="1" i="0" dirty="0">
                <a:solidFill>
                  <a:srgbClr val="1F1F1F"/>
                </a:solidFill>
                <a:effectLst/>
                <a:latin typeface="unset"/>
              </a:rPr>
              <a:t>Exploración del maravilloso mundo de los datos:</a:t>
            </a:r>
            <a:r>
              <a:rPr lang="es-MX" b="0" i="0" dirty="0">
                <a:solidFill>
                  <a:srgbClr val="1F1F1F"/>
                </a:solidFill>
                <a:effectLst/>
                <a:latin typeface="Source Sans Pro" panose="020B0503030403020204" pitchFamily="34" charset="0"/>
              </a:rPr>
              <a:t> Los datos tienen su propio ciclo de vida, y los analistas de datos usan un proceso de análisis que abarca y aprovecha este ciclo de vida. En esta parte del curso, aprenderás sobre el ciclo de vida y el proceso de análisis de los datos. Ambos son relevantes para tu trabajo en este programa y como futuro analista de datos. Se te presentarán aplicaciones para guiar los datos a lo largo del proceso de análisis de datos.</a:t>
            </a:r>
          </a:p>
          <a:p>
            <a:pPr algn="l">
              <a:buFont typeface="+mj-lt"/>
              <a:buAutoNum type="arabicPeriod"/>
            </a:pPr>
            <a:r>
              <a:rPr lang="es-MX" b="1" i="0" dirty="0">
                <a:solidFill>
                  <a:srgbClr val="1F1F1F"/>
                </a:solidFill>
                <a:effectLst/>
                <a:latin typeface="unset"/>
              </a:rPr>
              <a:t>Configuración de una caja de herramientas de datos: </a:t>
            </a:r>
            <a:r>
              <a:rPr lang="es-MX" b="0" i="0" dirty="0">
                <a:solidFill>
                  <a:srgbClr val="1F1F1F"/>
                </a:solidFill>
                <a:effectLst/>
                <a:latin typeface="Source Sans Pro" panose="020B0503030403020204" pitchFamily="34" charset="0"/>
              </a:rPr>
              <a:t>Las hojas de cálculo, los lenguajes de consulta y las herramientas de visualización de datos son una parte importante del trabajo de un analista de datos. En esta parte del curso, aprenderás los conceptos básicos a fin de usarlos para el análisis de datos. Comprenderás cómo funcionan a través de los ejemplos proporcionados.</a:t>
            </a:r>
          </a:p>
          <a:p>
            <a:pPr algn="l">
              <a:buFont typeface="+mj-lt"/>
              <a:buAutoNum type="arabicPeriod"/>
            </a:pPr>
            <a:r>
              <a:rPr lang="es-MX" b="1" i="0" dirty="0">
                <a:solidFill>
                  <a:srgbClr val="1F1F1F"/>
                </a:solidFill>
                <a:effectLst/>
                <a:latin typeface="unset"/>
              </a:rPr>
              <a:t>Descubrimiento de las posibilidades profesionales de los datos:</a:t>
            </a:r>
            <a:r>
              <a:rPr lang="es-MX" b="0" i="0" dirty="0">
                <a:solidFill>
                  <a:srgbClr val="1F1F1F"/>
                </a:solidFill>
                <a:effectLst/>
                <a:latin typeface="Source Sans Pro" panose="020B0503030403020204" pitchFamily="34" charset="0"/>
              </a:rPr>
              <a:t> Hay todo tipo de empresas que valoran el trabajo que realizan los analistas de datos. En esta parte del curso, examinarás los diferentes tipos de empresas y los trabajos y las tareas que los analistas hacen para ellas. También aprenderás cómo un certificado de Google Data </a:t>
            </a:r>
            <a:r>
              <a:rPr lang="es-MX" b="0" i="0" dirty="0" err="1">
                <a:solidFill>
                  <a:srgbClr val="1F1F1F"/>
                </a:solidFill>
                <a:effectLst/>
                <a:latin typeface="Source Sans Pro" panose="020B0503030403020204" pitchFamily="34" charset="0"/>
              </a:rPr>
              <a:t>Analytics</a:t>
            </a:r>
            <a:r>
              <a:rPr lang="es-MX" b="0" i="0" dirty="0">
                <a:solidFill>
                  <a:srgbClr val="1F1F1F"/>
                </a:solidFill>
                <a:effectLst/>
                <a:latin typeface="Source Sans Pro" panose="020B0503030403020204" pitchFamily="34" charset="0"/>
              </a:rPr>
              <a:t> te ayudará a cumplir muchos de los requisitos para un puesto en estas organizaciones.</a:t>
            </a:r>
          </a:p>
          <a:p>
            <a:pPr algn="l">
              <a:buFont typeface="+mj-lt"/>
              <a:buAutoNum type="arabicPeriod"/>
            </a:pPr>
            <a:r>
              <a:rPr lang="es-MX" b="1" i="0" dirty="0">
                <a:solidFill>
                  <a:srgbClr val="1F1F1F"/>
                </a:solidFill>
                <a:effectLst/>
                <a:latin typeface="unset"/>
              </a:rPr>
              <a:t>Completar el Desafío del curso:</a:t>
            </a:r>
            <a:r>
              <a:rPr lang="es-MX" b="0" i="0" dirty="0">
                <a:solidFill>
                  <a:srgbClr val="1F1F1F"/>
                </a:solidFill>
                <a:effectLst/>
                <a:latin typeface="Source Sans Pro" panose="020B0503030403020204" pitchFamily="34" charset="0"/>
              </a:rPr>
              <a:t> Al final de este curso, podrás poner todo lo que has aprendido en perspectiva con el Desafío del curso. En el Desafío del curso, se te harán preguntas sobre los conceptos principales que has aprendido y se te dará la oportunidad de aplicarlos en dos escenarios.</a:t>
            </a:r>
          </a:p>
        </p:txBody>
      </p:sp>
    </p:spTree>
    <p:extLst>
      <p:ext uri="{BB962C8B-B14F-4D97-AF65-F5344CB8AC3E}">
        <p14:creationId xmlns:p14="http://schemas.microsoft.com/office/powerpoint/2010/main" val="1558600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441FBC9-7275-AA85-28A9-D0E93B24620D}"/>
              </a:ext>
            </a:extLst>
          </p:cNvPr>
          <p:cNvPicPr>
            <a:picLocks noChangeAspect="1"/>
          </p:cNvPicPr>
          <p:nvPr/>
        </p:nvPicPr>
        <p:blipFill>
          <a:blip r:embed="rId2"/>
          <a:stretch>
            <a:fillRect/>
          </a:stretch>
        </p:blipFill>
        <p:spPr>
          <a:xfrm>
            <a:off x="376517" y="440053"/>
            <a:ext cx="4628590" cy="848064"/>
          </a:xfrm>
          <a:prstGeom prst="rect">
            <a:avLst/>
          </a:prstGeom>
        </p:spPr>
      </p:pic>
      <p:pic>
        <p:nvPicPr>
          <p:cNvPr id="7" name="Imagen 6">
            <a:extLst>
              <a:ext uri="{FF2B5EF4-FFF2-40B4-BE49-F238E27FC236}">
                <a16:creationId xmlns:a16="http://schemas.microsoft.com/office/drawing/2014/main" id="{6BF88215-E750-728E-330D-516642ED90D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50928" y="1723079"/>
            <a:ext cx="8563921" cy="3301236"/>
          </a:xfrm>
          <a:prstGeom prst="rect">
            <a:avLst/>
          </a:prstGeom>
        </p:spPr>
      </p:pic>
      <p:sp>
        <p:nvSpPr>
          <p:cNvPr id="2" name="CuadroTexto 1">
            <a:extLst>
              <a:ext uri="{FF2B5EF4-FFF2-40B4-BE49-F238E27FC236}">
                <a16:creationId xmlns:a16="http://schemas.microsoft.com/office/drawing/2014/main" id="{0D6998CA-705D-06D9-9A55-7578F709F3D0}"/>
              </a:ext>
            </a:extLst>
          </p:cNvPr>
          <p:cNvSpPr txBox="1"/>
          <p:nvPr/>
        </p:nvSpPr>
        <p:spPr>
          <a:xfrm>
            <a:off x="5943600" y="440053"/>
            <a:ext cx="5042647" cy="1323439"/>
          </a:xfrm>
          <a:prstGeom prst="rect">
            <a:avLst/>
          </a:prstGeom>
          <a:noFill/>
        </p:spPr>
        <p:txBody>
          <a:bodyPr wrap="square" rtlCol="0">
            <a:spAutoFit/>
          </a:bodyPr>
          <a:lstStyle/>
          <a:p>
            <a:r>
              <a:rPr lang="es-MX" sz="1600" dirty="0">
                <a:solidFill>
                  <a:schemeClr val="accent5">
                    <a:lumMod val="75000"/>
                  </a:schemeClr>
                </a:solidFill>
              </a:rPr>
              <a:t>Consulta: </a:t>
            </a:r>
            <a:r>
              <a:rPr lang="es-MX" sz="1600" b="0" i="0" dirty="0">
                <a:solidFill>
                  <a:schemeClr val="accent5">
                    <a:lumMod val="75000"/>
                  </a:schemeClr>
                </a:solidFill>
                <a:effectLst/>
                <a:latin typeface="Source Sans Pro" panose="020B0503030403020204" pitchFamily="34" charset="0"/>
              </a:rPr>
              <a:t>solicitud de datos o información que proviene de una base de datos.</a:t>
            </a:r>
          </a:p>
          <a:p>
            <a:endParaRPr lang="es-MX" sz="1600" dirty="0">
              <a:solidFill>
                <a:schemeClr val="accent5">
                  <a:lumMod val="75000"/>
                </a:schemeClr>
              </a:solidFill>
              <a:latin typeface="Source Sans Pro" panose="020B0503030403020204" pitchFamily="34" charset="0"/>
            </a:endParaRPr>
          </a:p>
          <a:p>
            <a:r>
              <a:rPr lang="es-MX" sz="1600" i="0" dirty="0">
                <a:solidFill>
                  <a:schemeClr val="accent5">
                    <a:lumMod val="75000"/>
                  </a:schemeClr>
                </a:solidFill>
                <a:effectLst/>
                <a:latin typeface="Source Sans Pro" panose="020B0503030403020204" pitchFamily="34" charset="0"/>
              </a:rPr>
              <a:t>sintaxis</a:t>
            </a:r>
            <a:r>
              <a:rPr lang="es-MX" sz="1600" b="0" i="0" dirty="0">
                <a:solidFill>
                  <a:schemeClr val="accent5">
                    <a:lumMod val="75000"/>
                  </a:schemeClr>
                </a:solidFill>
                <a:effectLst/>
                <a:latin typeface="Source Sans Pro" panose="020B0503030403020204" pitchFamily="34" charset="0"/>
              </a:rPr>
              <a:t> es la estructura predeterminada de un lenguaje</a:t>
            </a:r>
          </a:p>
          <a:p>
            <a:endParaRPr lang="es-MX" sz="1600" dirty="0">
              <a:solidFill>
                <a:schemeClr val="accent5">
                  <a:lumMod val="75000"/>
                </a:schemeClr>
              </a:solidFill>
              <a:latin typeface="Source Sans Pro" panose="020B0503030403020204" pitchFamily="34" charset="0"/>
            </a:endParaRPr>
          </a:p>
        </p:txBody>
      </p:sp>
      <p:sp>
        <p:nvSpPr>
          <p:cNvPr id="6" name="CuadroTexto 5">
            <a:extLst>
              <a:ext uri="{FF2B5EF4-FFF2-40B4-BE49-F238E27FC236}">
                <a16:creationId xmlns:a16="http://schemas.microsoft.com/office/drawing/2014/main" id="{EA746653-9654-D139-6F9C-748A7815E615}"/>
              </a:ext>
            </a:extLst>
          </p:cNvPr>
          <p:cNvSpPr txBox="1"/>
          <p:nvPr/>
        </p:nvSpPr>
        <p:spPr>
          <a:xfrm>
            <a:off x="5842298" y="4749315"/>
            <a:ext cx="5898774" cy="2031325"/>
          </a:xfrm>
          <a:prstGeom prst="rect">
            <a:avLst/>
          </a:prstGeom>
          <a:noFill/>
        </p:spPr>
        <p:txBody>
          <a:bodyPr wrap="square" rtlCol="0">
            <a:spAutoFit/>
          </a:bodyPr>
          <a:lstStyle/>
          <a:p>
            <a:pPr algn="l"/>
            <a:r>
              <a:rPr lang="es-MX" b="0" i="0" dirty="0">
                <a:solidFill>
                  <a:srgbClr val="1F1F1F"/>
                </a:solidFill>
                <a:effectLst/>
                <a:latin typeface="Source Sans Pro" panose="020B0503030403020204" pitchFamily="34" charset="0"/>
              </a:rPr>
              <a:t>La sintaxis de cada consulta SQL es la misma: </a:t>
            </a:r>
          </a:p>
          <a:p>
            <a:pPr algn="l"/>
            <a:endParaRPr lang="es-MX" b="0" i="0" dirty="0">
              <a:solidFill>
                <a:srgbClr val="1F1F1F"/>
              </a:solidFill>
              <a:effectLst/>
              <a:latin typeface="Source Sans Pro" panose="020B0503030403020204" pitchFamily="34" charset="0"/>
            </a:endParaRPr>
          </a:p>
          <a:p>
            <a:pPr algn="l">
              <a:buFont typeface="Arial" panose="020B0604020202020204" pitchFamily="34" charset="0"/>
              <a:buChar char="•"/>
            </a:pPr>
            <a:r>
              <a:rPr lang="es-MX" b="0" i="0" dirty="0">
                <a:solidFill>
                  <a:srgbClr val="1F1F1F"/>
                </a:solidFill>
                <a:effectLst/>
                <a:latin typeface="Source Sans Pro" panose="020B0503030403020204" pitchFamily="34" charset="0"/>
              </a:rPr>
              <a:t>Usa </a:t>
            </a:r>
            <a:r>
              <a:rPr lang="es-MX" b="1" i="0" dirty="0">
                <a:solidFill>
                  <a:srgbClr val="1F1F1F"/>
                </a:solidFill>
                <a:effectLst/>
                <a:latin typeface="unset"/>
              </a:rPr>
              <a:t>SELECT</a:t>
            </a:r>
            <a:r>
              <a:rPr lang="es-MX" b="0" i="0" dirty="0">
                <a:solidFill>
                  <a:srgbClr val="1F1F1F"/>
                </a:solidFill>
                <a:effectLst/>
                <a:latin typeface="Source Sans Pro" panose="020B0503030403020204" pitchFamily="34" charset="0"/>
              </a:rPr>
              <a:t> para elegir las columnas que deseas devolver.</a:t>
            </a:r>
          </a:p>
          <a:p>
            <a:pPr algn="l">
              <a:buFont typeface="Arial" panose="020B0604020202020204" pitchFamily="34" charset="0"/>
              <a:buChar char="•"/>
            </a:pPr>
            <a:r>
              <a:rPr lang="es-MX" b="0" i="0" dirty="0">
                <a:solidFill>
                  <a:srgbClr val="1F1F1F"/>
                </a:solidFill>
                <a:effectLst/>
                <a:latin typeface="Source Sans Pro" panose="020B0503030403020204" pitchFamily="34" charset="0"/>
              </a:rPr>
              <a:t>Usa </a:t>
            </a:r>
            <a:r>
              <a:rPr lang="es-MX" b="1" i="0" dirty="0">
                <a:solidFill>
                  <a:srgbClr val="1F1F1F"/>
                </a:solidFill>
                <a:effectLst/>
                <a:latin typeface="unset"/>
              </a:rPr>
              <a:t>FROM</a:t>
            </a:r>
            <a:r>
              <a:rPr lang="es-MX" b="0" i="0" dirty="0">
                <a:solidFill>
                  <a:srgbClr val="1F1F1F"/>
                </a:solidFill>
                <a:effectLst/>
                <a:latin typeface="Source Sans Pro" panose="020B0503030403020204" pitchFamily="34" charset="0"/>
              </a:rPr>
              <a:t> para elegir las tablas donde se encuentran las columnas que deseas.</a:t>
            </a:r>
          </a:p>
          <a:p>
            <a:pPr algn="l">
              <a:buFont typeface="Arial" panose="020B0604020202020204" pitchFamily="34" charset="0"/>
              <a:buChar char="•"/>
            </a:pPr>
            <a:r>
              <a:rPr lang="es-MX" b="0" i="0" dirty="0">
                <a:solidFill>
                  <a:srgbClr val="1F1F1F"/>
                </a:solidFill>
                <a:effectLst/>
                <a:latin typeface="Source Sans Pro" panose="020B0503030403020204" pitchFamily="34" charset="0"/>
              </a:rPr>
              <a:t>Usa </a:t>
            </a:r>
            <a:r>
              <a:rPr lang="es-MX" b="1" i="0" dirty="0">
                <a:solidFill>
                  <a:srgbClr val="1F1F1F"/>
                </a:solidFill>
                <a:effectLst/>
                <a:latin typeface="unset"/>
              </a:rPr>
              <a:t>WHERE</a:t>
            </a:r>
            <a:r>
              <a:rPr lang="es-MX" b="0" i="0" dirty="0">
                <a:solidFill>
                  <a:srgbClr val="1F1F1F"/>
                </a:solidFill>
                <a:effectLst/>
                <a:latin typeface="Source Sans Pro" panose="020B0503030403020204" pitchFamily="34" charset="0"/>
              </a:rPr>
              <a:t> para filtrar determinada información.</a:t>
            </a:r>
          </a:p>
          <a:p>
            <a:endParaRPr lang="es-MX" dirty="0">
              <a:solidFill>
                <a:schemeClr val="accent5">
                  <a:lumMod val="75000"/>
                </a:schemeClr>
              </a:solidFill>
              <a:latin typeface="Source Sans Pro" panose="020B0503030403020204" pitchFamily="34" charset="0"/>
            </a:endParaRPr>
          </a:p>
        </p:txBody>
      </p:sp>
      <p:sp>
        <p:nvSpPr>
          <p:cNvPr id="8" name="CuadroTexto 7">
            <a:extLst>
              <a:ext uri="{FF2B5EF4-FFF2-40B4-BE49-F238E27FC236}">
                <a16:creationId xmlns:a16="http://schemas.microsoft.com/office/drawing/2014/main" id="{89E0786A-4C8F-2824-3DF8-46DC8229F690}"/>
              </a:ext>
            </a:extLst>
          </p:cNvPr>
          <p:cNvSpPr txBox="1"/>
          <p:nvPr/>
        </p:nvSpPr>
        <p:spPr>
          <a:xfrm>
            <a:off x="216232" y="5459278"/>
            <a:ext cx="5803565" cy="1200329"/>
          </a:xfrm>
          <a:prstGeom prst="rect">
            <a:avLst/>
          </a:prstGeom>
          <a:noFill/>
        </p:spPr>
        <p:txBody>
          <a:bodyPr wrap="square" rtlCol="0">
            <a:spAutoFit/>
          </a:bodyPr>
          <a:lstStyle/>
          <a:p>
            <a:r>
              <a:rPr lang="es-MX" b="1" i="0" dirty="0">
                <a:solidFill>
                  <a:srgbClr val="1F1F1F"/>
                </a:solidFill>
                <a:effectLst/>
                <a:latin typeface="Source Sans Pro" panose="020B0503030403020204" pitchFamily="34" charset="0"/>
              </a:rPr>
              <a:t>WHERE</a:t>
            </a:r>
            <a:r>
              <a:rPr lang="es-MX" b="0" i="0" dirty="0">
                <a:solidFill>
                  <a:srgbClr val="1F1F1F"/>
                </a:solidFill>
                <a:effectLst/>
                <a:latin typeface="Source Sans Pro" panose="020B0503030403020204" pitchFamily="34" charset="0"/>
              </a:rPr>
              <a:t> restringe la consulta para que la base de datos devuelva solo los datos con una coincidencia de valor exacta, o los datos que coincidan con una determinada condición que deseas satisfacer. </a:t>
            </a:r>
            <a:endParaRPr lang="es-MX" dirty="0"/>
          </a:p>
        </p:txBody>
      </p:sp>
    </p:spTree>
    <p:extLst>
      <p:ext uri="{BB962C8B-B14F-4D97-AF65-F5344CB8AC3E}">
        <p14:creationId xmlns:p14="http://schemas.microsoft.com/office/powerpoint/2010/main" val="68672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95661E0-24FF-2120-07B0-116D36D915A4}"/>
              </a:ext>
            </a:extLst>
          </p:cNvPr>
          <p:cNvPicPr>
            <a:picLocks noChangeAspect="1"/>
          </p:cNvPicPr>
          <p:nvPr/>
        </p:nvPicPr>
        <p:blipFill>
          <a:blip r:embed="rId2"/>
          <a:stretch>
            <a:fillRect/>
          </a:stretch>
        </p:blipFill>
        <p:spPr>
          <a:xfrm>
            <a:off x="563277" y="366511"/>
            <a:ext cx="5653747" cy="1428554"/>
          </a:xfrm>
          <a:prstGeom prst="rect">
            <a:avLst/>
          </a:prstGeom>
        </p:spPr>
      </p:pic>
      <p:sp>
        <p:nvSpPr>
          <p:cNvPr id="6" name="CuadroTexto 5">
            <a:extLst>
              <a:ext uri="{FF2B5EF4-FFF2-40B4-BE49-F238E27FC236}">
                <a16:creationId xmlns:a16="http://schemas.microsoft.com/office/drawing/2014/main" id="{7EC8065A-4AF1-1B01-A8D5-5EA742F09E02}"/>
              </a:ext>
            </a:extLst>
          </p:cNvPr>
          <p:cNvSpPr txBox="1"/>
          <p:nvPr/>
        </p:nvSpPr>
        <p:spPr>
          <a:xfrm>
            <a:off x="7753388" y="2772914"/>
            <a:ext cx="3630706" cy="3416320"/>
          </a:xfrm>
          <a:prstGeom prst="rect">
            <a:avLst/>
          </a:prstGeom>
          <a:noFill/>
        </p:spPr>
        <p:txBody>
          <a:bodyPr wrap="square" rtlCol="0">
            <a:spAutoFit/>
          </a:bodyPr>
          <a:lstStyle/>
          <a:p>
            <a:r>
              <a:rPr lang="es-MX" b="1" i="0" dirty="0">
                <a:solidFill>
                  <a:srgbClr val="1F1F1F"/>
                </a:solidFill>
                <a:effectLst/>
                <a:latin typeface="unset"/>
              </a:rPr>
              <a:t>Uso de mayúsculas, sangría y punto y coma</a:t>
            </a:r>
          </a:p>
          <a:p>
            <a:endParaRPr lang="es-MX" b="1" dirty="0">
              <a:solidFill>
                <a:srgbClr val="1F1F1F"/>
              </a:solidFill>
              <a:latin typeface="unset"/>
            </a:endParaRPr>
          </a:p>
          <a:p>
            <a:endParaRPr lang="es-MX" b="1" i="0" dirty="0">
              <a:solidFill>
                <a:srgbClr val="1F1F1F"/>
              </a:solidFill>
              <a:effectLst/>
              <a:latin typeface="unset"/>
            </a:endParaRPr>
          </a:p>
          <a:p>
            <a:r>
              <a:rPr lang="es-MX" b="1" i="0" dirty="0">
                <a:solidFill>
                  <a:srgbClr val="1F1F1F"/>
                </a:solidFill>
                <a:effectLst/>
                <a:latin typeface="Source Sans Pro" panose="020B0503030403020204" pitchFamily="34" charset="0"/>
                <a:hlinkClick r:id="rId3"/>
              </a:rPr>
              <a:t>https://towardsdatascience.com/sql-cheat-sheet-776f8e3189fa?gi=2feee4dae12f</a:t>
            </a:r>
            <a:endParaRPr lang="es-MX" b="1" dirty="0">
              <a:solidFill>
                <a:srgbClr val="1F1F1F"/>
              </a:solidFill>
              <a:latin typeface="unset"/>
            </a:endParaRPr>
          </a:p>
          <a:p>
            <a:endParaRPr lang="es-MX" b="1" i="0" dirty="0">
              <a:solidFill>
                <a:srgbClr val="1F1F1F"/>
              </a:solidFill>
              <a:effectLst/>
              <a:latin typeface="unset"/>
            </a:endParaRPr>
          </a:p>
          <a:p>
            <a:endParaRPr lang="es-MX" b="1" dirty="0">
              <a:solidFill>
                <a:srgbClr val="1F1F1F"/>
              </a:solidFill>
              <a:latin typeface="unset"/>
            </a:endParaRPr>
          </a:p>
          <a:p>
            <a:r>
              <a:rPr lang="es-MX" b="1" i="0" dirty="0">
                <a:solidFill>
                  <a:srgbClr val="1F1F1F"/>
                </a:solidFill>
                <a:effectLst/>
                <a:latin typeface="Source Sans Pro" panose="020B0503030403020204" pitchFamily="34" charset="0"/>
                <a:hlinkClick r:id="rId4"/>
              </a:rPr>
              <a:t>https://www.w3schools.com/sql/default.asp</a:t>
            </a:r>
            <a:endParaRPr lang="es-MX" b="1" i="0" dirty="0">
              <a:solidFill>
                <a:srgbClr val="1F1F1F"/>
              </a:solidFill>
              <a:effectLst/>
              <a:latin typeface="unset"/>
            </a:endParaRPr>
          </a:p>
          <a:p>
            <a:endParaRPr lang="es-MX" b="1" i="0" dirty="0">
              <a:solidFill>
                <a:srgbClr val="1F1F1F"/>
              </a:solidFill>
              <a:effectLst/>
              <a:latin typeface="Source Sans Pro" panose="020B0503030403020204" pitchFamily="34" charset="0"/>
            </a:endParaRPr>
          </a:p>
        </p:txBody>
      </p:sp>
      <p:pic>
        <p:nvPicPr>
          <p:cNvPr id="1026" name="Picture 2" descr="Image of syntax for SELECT, FROM, and WHERE in SQL. SELECT field1 FROM table WHERE field1 = condition;">
            <a:extLst>
              <a:ext uri="{FF2B5EF4-FFF2-40B4-BE49-F238E27FC236}">
                <a16:creationId xmlns:a16="http://schemas.microsoft.com/office/drawing/2014/main" id="{ED7FDDC5-013B-214E-93F1-BC499D5EB7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1281"/>
          <a:stretch/>
        </p:blipFill>
        <p:spPr bwMode="auto">
          <a:xfrm>
            <a:off x="8094345" y="767202"/>
            <a:ext cx="2948793" cy="1609725"/>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2286CFE0-641E-F13F-73D9-AD6C1104D475}"/>
              </a:ext>
            </a:extLst>
          </p:cNvPr>
          <p:cNvSpPr txBox="1"/>
          <p:nvPr/>
        </p:nvSpPr>
        <p:spPr>
          <a:xfrm>
            <a:off x="807906" y="2394915"/>
            <a:ext cx="4933988" cy="3970318"/>
          </a:xfrm>
          <a:prstGeom prst="rect">
            <a:avLst/>
          </a:prstGeom>
          <a:noFill/>
        </p:spPr>
        <p:txBody>
          <a:bodyPr wrap="square" rtlCol="0">
            <a:spAutoFit/>
          </a:bodyPr>
          <a:lstStyle/>
          <a:p>
            <a:r>
              <a:rPr lang="es-MX" b="1" i="0" dirty="0">
                <a:solidFill>
                  <a:srgbClr val="1F1F1F"/>
                </a:solidFill>
                <a:effectLst/>
                <a:latin typeface="Source Sans Pro" panose="020B0503030403020204" pitchFamily="34" charset="0"/>
              </a:rPr>
              <a:t>SELECT *</a:t>
            </a:r>
            <a:r>
              <a:rPr lang="es-MX" b="0" i="0" dirty="0">
                <a:solidFill>
                  <a:srgbClr val="1F1F1F"/>
                </a:solidFill>
                <a:effectLst/>
                <a:latin typeface="Source Sans Pro" panose="020B0503030403020204" pitchFamily="34" charset="0"/>
              </a:rPr>
              <a:t> , elegirías todas las columnas</a:t>
            </a:r>
          </a:p>
          <a:p>
            <a:r>
              <a:rPr lang="es-MX" b="0" i="0" dirty="0">
                <a:solidFill>
                  <a:srgbClr val="1F1F1F"/>
                </a:solidFill>
                <a:effectLst/>
                <a:latin typeface="Source Sans Pro" panose="020B0503030403020204" pitchFamily="34" charset="0"/>
              </a:rPr>
              <a:t>Si eliges demasiados datos, es posible que la consulta se ejecute muy lentamente.</a:t>
            </a:r>
          </a:p>
          <a:p>
            <a:endParaRPr lang="es-MX" dirty="0">
              <a:solidFill>
                <a:srgbClr val="1F1F1F"/>
              </a:solidFill>
              <a:latin typeface="Source Sans Pro" panose="020B0503030403020204" pitchFamily="34" charset="0"/>
            </a:endParaRPr>
          </a:p>
          <a:p>
            <a:r>
              <a:rPr lang="es-MX" b="1" i="0" dirty="0">
                <a:solidFill>
                  <a:srgbClr val="1F1F1F"/>
                </a:solidFill>
                <a:effectLst/>
                <a:latin typeface="Source Sans Pro" panose="020B0503030403020204" pitchFamily="34" charset="0"/>
              </a:rPr>
              <a:t>/* comentarios </a:t>
            </a:r>
            <a:r>
              <a:rPr lang="es-MX" b="1" i="0" dirty="0" err="1">
                <a:solidFill>
                  <a:srgbClr val="1F1F1F"/>
                </a:solidFill>
                <a:effectLst/>
                <a:latin typeface="Source Sans Pro" panose="020B0503030403020204" pitchFamily="34" charset="0"/>
              </a:rPr>
              <a:t>comentarios</a:t>
            </a:r>
            <a:r>
              <a:rPr lang="es-MX" b="1" i="0" dirty="0">
                <a:solidFill>
                  <a:srgbClr val="1F1F1F"/>
                </a:solidFill>
                <a:effectLst/>
                <a:latin typeface="Source Sans Pro" panose="020B0503030403020204" pitchFamily="34" charset="0"/>
              </a:rPr>
              <a:t>    */</a:t>
            </a:r>
            <a:endParaRPr lang="es-MX" b="1" dirty="0">
              <a:solidFill>
                <a:srgbClr val="1F1F1F"/>
              </a:solidFill>
              <a:latin typeface="Source Sans Pro" panose="020B0503030403020204" pitchFamily="34" charset="0"/>
            </a:endParaRPr>
          </a:p>
          <a:p>
            <a:r>
              <a:rPr lang="es-MX" b="1" i="0" dirty="0">
                <a:solidFill>
                  <a:srgbClr val="1F1F1F"/>
                </a:solidFill>
                <a:effectLst/>
                <a:latin typeface="Source Sans Pro" panose="020B0503030403020204" pitchFamily="34" charset="0"/>
              </a:rPr>
              <a:t>--</a:t>
            </a:r>
            <a:r>
              <a:rPr lang="es-MX" b="1" dirty="0">
                <a:solidFill>
                  <a:srgbClr val="1F1F1F"/>
                </a:solidFill>
                <a:latin typeface="Source Sans Pro" panose="020B0503030403020204" pitchFamily="34" charset="0"/>
              </a:rPr>
              <a:t>  comentarios comentarios</a:t>
            </a:r>
            <a:endParaRPr lang="es-MX" b="1" i="0" dirty="0">
              <a:solidFill>
                <a:srgbClr val="1F1F1F"/>
              </a:solidFill>
              <a:effectLst/>
              <a:latin typeface="Source Sans Pro" panose="020B0503030403020204" pitchFamily="34" charset="0"/>
            </a:endParaRPr>
          </a:p>
          <a:p>
            <a:endParaRPr lang="es-MX" b="0" i="0" dirty="0">
              <a:solidFill>
                <a:srgbClr val="1F1F1F"/>
              </a:solidFill>
              <a:effectLst/>
              <a:latin typeface="Source Sans Pro" panose="020B0503030403020204" pitchFamily="34" charset="0"/>
            </a:endParaRPr>
          </a:p>
          <a:p>
            <a:r>
              <a:rPr lang="es-MX" b="0" i="0" dirty="0">
                <a:solidFill>
                  <a:srgbClr val="1F1F1F"/>
                </a:solidFill>
                <a:effectLst/>
                <a:latin typeface="Source Sans Pro" panose="020B0503030403020204" pitchFamily="34" charset="0"/>
              </a:rPr>
              <a:t>puedes asignar un nuevo nombre o </a:t>
            </a:r>
            <a:r>
              <a:rPr lang="es-MX" b="1" i="0" dirty="0">
                <a:solidFill>
                  <a:srgbClr val="1F1F1F"/>
                </a:solidFill>
                <a:effectLst/>
                <a:latin typeface="Source Sans Pro" panose="020B0503030403020204" pitchFamily="34" charset="0"/>
              </a:rPr>
              <a:t>alias </a:t>
            </a:r>
            <a:r>
              <a:rPr lang="es-MX" b="0" i="0" dirty="0">
                <a:solidFill>
                  <a:srgbClr val="1F1F1F"/>
                </a:solidFill>
                <a:effectLst/>
                <a:latin typeface="Source Sans Pro" panose="020B0503030403020204" pitchFamily="34" charset="0"/>
              </a:rPr>
              <a:t>a los nombres de columna o tabla para que sea más fácil trabajar con ellos. Se hace con una cláusula SQL AS. </a:t>
            </a:r>
          </a:p>
          <a:p>
            <a:r>
              <a:rPr lang="es-MX" dirty="0">
                <a:solidFill>
                  <a:srgbClr val="1F1F1F"/>
                </a:solidFill>
                <a:latin typeface="Source Sans Pro" panose="020B0503030403020204" pitchFamily="34" charset="0"/>
              </a:rPr>
              <a:t>S</a:t>
            </a:r>
            <a:r>
              <a:rPr lang="es-MX" b="0" i="0" dirty="0">
                <a:solidFill>
                  <a:srgbClr val="1F1F1F"/>
                </a:solidFill>
                <a:effectLst/>
                <a:latin typeface="Source Sans Pro" panose="020B0503030403020204" pitchFamily="34" charset="0"/>
              </a:rPr>
              <a:t>e asigna el alias </a:t>
            </a:r>
            <a:r>
              <a:rPr lang="es-MX" b="1" i="0" dirty="0" err="1">
                <a:solidFill>
                  <a:srgbClr val="1F1F1F"/>
                </a:solidFill>
                <a:effectLst/>
                <a:latin typeface="Source Sans Pro" panose="020B0503030403020204" pitchFamily="34" charset="0"/>
              </a:rPr>
              <a:t>last_name</a:t>
            </a:r>
            <a:r>
              <a:rPr lang="es-MX" b="0" i="0" dirty="0">
                <a:solidFill>
                  <a:srgbClr val="1F1F1F"/>
                </a:solidFill>
                <a:effectLst/>
                <a:latin typeface="Source Sans Pro" panose="020B0503030403020204" pitchFamily="34" charset="0"/>
              </a:rPr>
              <a:t> a </a:t>
            </a:r>
            <a:r>
              <a:rPr lang="es-MX" b="1" i="0" dirty="0">
                <a:solidFill>
                  <a:srgbClr val="1F1F1F"/>
                </a:solidFill>
                <a:effectLst/>
                <a:latin typeface="Source Sans Pro" panose="020B0503030403020204" pitchFamily="34" charset="0"/>
              </a:rPr>
              <a:t>field1</a:t>
            </a:r>
            <a:endParaRPr lang="es-MX" b="0" i="0" dirty="0">
              <a:solidFill>
                <a:srgbClr val="1F1F1F"/>
              </a:solidFill>
              <a:effectLst/>
              <a:latin typeface="Source Sans Pro" panose="020B0503030403020204" pitchFamily="34" charset="0"/>
            </a:endParaRPr>
          </a:p>
          <a:p>
            <a:endParaRPr lang="es-MX" dirty="0">
              <a:solidFill>
                <a:srgbClr val="1F1F1F"/>
              </a:solidFill>
              <a:latin typeface="Source Sans Pro" panose="020B0503030403020204" pitchFamily="34" charset="0"/>
            </a:endParaRPr>
          </a:p>
          <a:p>
            <a:endParaRPr lang="es-MX" b="1" i="0" dirty="0">
              <a:solidFill>
                <a:srgbClr val="1F1F1F"/>
              </a:solidFill>
              <a:effectLst/>
              <a:latin typeface="Source Sans Pro" panose="020B0503030403020204" pitchFamily="34" charset="0"/>
            </a:endParaRPr>
          </a:p>
        </p:txBody>
      </p:sp>
      <p:pic>
        <p:nvPicPr>
          <p:cNvPr id="1028" name="Picture 4" descr="Image of a screen shot with alias examples: field1 AS last_name and table AS customers. Each alias has a comment with --.">
            <a:extLst>
              <a:ext uri="{FF2B5EF4-FFF2-40B4-BE49-F238E27FC236}">
                <a16:creationId xmlns:a16="http://schemas.microsoft.com/office/drawing/2014/main" id="{5322CB22-4367-968A-8D9A-AF7F4C94BB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8818" b="71247"/>
          <a:stretch/>
        </p:blipFill>
        <p:spPr bwMode="auto">
          <a:xfrm>
            <a:off x="654544" y="5845158"/>
            <a:ext cx="5240711" cy="64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076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AC62ABF-7267-A6AF-ADD0-1CDFCA012BBB}"/>
              </a:ext>
            </a:extLst>
          </p:cNvPr>
          <p:cNvPicPr>
            <a:picLocks noChangeAspect="1"/>
          </p:cNvPicPr>
          <p:nvPr/>
        </p:nvPicPr>
        <p:blipFill>
          <a:blip r:embed="rId2"/>
          <a:stretch>
            <a:fillRect/>
          </a:stretch>
        </p:blipFill>
        <p:spPr>
          <a:xfrm>
            <a:off x="464446" y="363742"/>
            <a:ext cx="5048848" cy="1956345"/>
          </a:xfrm>
          <a:prstGeom prst="rect">
            <a:avLst/>
          </a:prstGeom>
        </p:spPr>
      </p:pic>
      <p:sp>
        <p:nvSpPr>
          <p:cNvPr id="6" name="CuadroTexto 5">
            <a:extLst>
              <a:ext uri="{FF2B5EF4-FFF2-40B4-BE49-F238E27FC236}">
                <a16:creationId xmlns:a16="http://schemas.microsoft.com/office/drawing/2014/main" id="{7E1F4756-D957-FC7B-F11E-6F837CB980E1}"/>
              </a:ext>
            </a:extLst>
          </p:cNvPr>
          <p:cNvSpPr txBox="1"/>
          <p:nvPr/>
        </p:nvSpPr>
        <p:spPr>
          <a:xfrm>
            <a:off x="685800" y="2992992"/>
            <a:ext cx="6051176" cy="2031325"/>
          </a:xfrm>
          <a:prstGeom prst="rect">
            <a:avLst/>
          </a:prstGeom>
          <a:noFill/>
        </p:spPr>
        <p:txBody>
          <a:bodyPr wrap="square" rtlCol="0">
            <a:spAutoFit/>
          </a:bodyPr>
          <a:lstStyle/>
          <a:p>
            <a:pPr algn="l"/>
            <a:r>
              <a:rPr lang="es-MX" b="1" i="0" dirty="0">
                <a:solidFill>
                  <a:srgbClr val="1F1F1F"/>
                </a:solidFill>
                <a:effectLst/>
                <a:latin typeface="unset"/>
              </a:rPr>
              <a:t>Pasos para planificar una visualización de datos</a:t>
            </a:r>
          </a:p>
          <a:p>
            <a:pPr algn="l"/>
            <a:endParaRPr lang="es-MX" b="1" i="0" dirty="0">
              <a:solidFill>
                <a:srgbClr val="1F1F1F"/>
              </a:solidFill>
              <a:effectLst/>
              <a:latin typeface="Source Sans Pro" panose="020B0503030403020204" pitchFamily="34" charset="0"/>
            </a:endParaRPr>
          </a:p>
          <a:p>
            <a:pPr marL="285750" indent="-285750" algn="l">
              <a:buFont typeface="Arial" panose="020B0604020202020204" pitchFamily="34" charset="0"/>
              <a:buChar char="•"/>
            </a:pPr>
            <a:r>
              <a:rPr lang="es-MX" dirty="0"/>
              <a:t>Paso 1: Explora los datos en busca de patrones</a:t>
            </a:r>
          </a:p>
          <a:p>
            <a:pPr marL="285750" indent="-285750" algn="l">
              <a:buFont typeface="Arial" panose="020B0604020202020204" pitchFamily="34" charset="0"/>
              <a:buChar char="•"/>
            </a:pPr>
            <a:r>
              <a:rPr lang="es-MX" dirty="0"/>
              <a:t>Paso 2: Planifica tus imágenes </a:t>
            </a:r>
          </a:p>
          <a:p>
            <a:pPr marL="285750" indent="-285750" algn="l">
              <a:buFont typeface="Arial" panose="020B0604020202020204" pitchFamily="34" charset="0"/>
              <a:buChar char="•"/>
            </a:pPr>
            <a:r>
              <a:rPr lang="es-MX" dirty="0"/>
              <a:t>Paso 3: Crea tus imágenes</a:t>
            </a:r>
          </a:p>
          <a:p>
            <a:br>
              <a:rPr lang="es-MX" dirty="0"/>
            </a:br>
            <a:endParaRPr lang="es-MX" b="1" i="0" dirty="0">
              <a:solidFill>
                <a:srgbClr val="1F1F1F"/>
              </a:solidFill>
              <a:effectLst/>
              <a:latin typeface="Source Sans Pro" panose="020B0503030403020204" pitchFamily="34" charset="0"/>
            </a:endParaRPr>
          </a:p>
        </p:txBody>
      </p:sp>
      <p:sp>
        <p:nvSpPr>
          <p:cNvPr id="7" name="CuadroTexto 6">
            <a:extLst>
              <a:ext uri="{FF2B5EF4-FFF2-40B4-BE49-F238E27FC236}">
                <a16:creationId xmlns:a16="http://schemas.microsoft.com/office/drawing/2014/main" id="{21D0D240-FF6F-C5A2-25D8-DEB0FC5231B7}"/>
              </a:ext>
            </a:extLst>
          </p:cNvPr>
          <p:cNvSpPr txBox="1"/>
          <p:nvPr/>
        </p:nvSpPr>
        <p:spPr>
          <a:xfrm>
            <a:off x="6875930" y="1195969"/>
            <a:ext cx="4312024" cy="2308324"/>
          </a:xfrm>
          <a:prstGeom prst="rect">
            <a:avLst/>
          </a:prstGeom>
          <a:noFill/>
        </p:spPr>
        <p:txBody>
          <a:bodyPr wrap="square" rtlCol="0">
            <a:spAutoFit/>
          </a:bodyPr>
          <a:lstStyle/>
          <a:p>
            <a:pPr algn="l"/>
            <a:r>
              <a:rPr lang="es-MX" b="1" i="0" dirty="0">
                <a:solidFill>
                  <a:srgbClr val="1F1F1F"/>
                </a:solidFill>
                <a:effectLst/>
                <a:latin typeface="unset"/>
              </a:rPr>
              <a:t>Software de visualización (</a:t>
            </a:r>
            <a:r>
              <a:rPr lang="es-MX" b="1" i="0" dirty="0" err="1">
                <a:solidFill>
                  <a:srgbClr val="1F1F1F"/>
                </a:solidFill>
                <a:effectLst/>
                <a:latin typeface="unset"/>
              </a:rPr>
              <a:t>Tableau</a:t>
            </a:r>
            <a:r>
              <a:rPr lang="es-MX" b="1" i="0" dirty="0">
                <a:solidFill>
                  <a:srgbClr val="1F1F1F"/>
                </a:solidFill>
                <a:effectLst/>
                <a:latin typeface="unset"/>
              </a:rPr>
              <a:t>)</a:t>
            </a:r>
            <a:endParaRPr lang="es-MX" b="1" i="0" dirty="0">
              <a:solidFill>
                <a:srgbClr val="1F1F1F"/>
              </a:solidFill>
              <a:effectLst/>
              <a:latin typeface="Source Sans Pro" panose="020B0503030403020204" pitchFamily="34" charset="0"/>
            </a:endParaRPr>
          </a:p>
          <a:p>
            <a:endParaRPr lang="es-MX" b="1" i="0" dirty="0">
              <a:solidFill>
                <a:srgbClr val="1F1F1F"/>
              </a:solidFill>
              <a:effectLst/>
              <a:latin typeface="unset"/>
            </a:endParaRPr>
          </a:p>
          <a:p>
            <a:r>
              <a:rPr lang="es-MX" b="1" i="0" dirty="0">
                <a:solidFill>
                  <a:srgbClr val="1F1F1F"/>
                </a:solidFill>
                <a:effectLst/>
                <a:latin typeface="unset"/>
              </a:rPr>
              <a:t>Lenguaje de programación (R con </a:t>
            </a:r>
            <a:r>
              <a:rPr lang="es-MX" b="1" i="0" dirty="0" err="1">
                <a:solidFill>
                  <a:srgbClr val="1F1F1F"/>
                </a:solidFill>
                <a:effectLst/>
                <a:latin typeface="unset"/>
              </a:rPr>
              <a:t>RStudio</a:t>
            </a:r>
            <a:r>
              <a:rPr lang="es-MX" b="1" i="0" dirty="0">
                <a:solidFill>
                  <a:srgbClr val="1F1F1F"/>
                </a:solidFill>
                <a:effectLst/>
                <a:latin typeface="unset"/>
              </a:rPr>
              <a:t>) </a:t>
            </a:r>
            <a:endParaRPr lang="es-MX" b="1" i="0" dirty="0">
              <a:solidFill>
                <a:srgbClr val="1F1F1F"/>
              </a:solidFill>
              <a:effectLst/>
              <a:latin typeface="Source Sans Pro" panose="020B0503030403020204" pitchFamily="34" charset="0"/>
            </a:endParaRPr>
          </a:p>
          <a:p>
            <a:br>
              <a:rPr lang="es-MX" dirty="0"/>
            </a:br>
            <a:r>
              <a:rPr lang="es-MX" b="0" i="0" dirty="0">
                <a:solidFill>
                  <a:srgbClr val="1F1F1F"/>
                </a:solidFill>
                <a:effectLst/>
                <a:latin typeface="Source Sans Pro" panose="020B0503030403020204" pitchFamily="34" charset="0"/>
              </a:rPr>
              <a:t>Los mejores analistas de datos usan una gran variedad de herramientas y métodos para visualizar y compartir sus datos. 	</a:t>
            </a:r>
            <a:endParaRPr lang="es-MX" dirty="0"/>
          </a:p>
          <a:p>
            <a:endParaRPr lang="es-MX" b="1" i="0" dirty="0">
              <a:solidFill>
                <a:srgbClr val="1F1F1F"/>
              </a:solidFill>
              <a:effectLst/>
              <a:latin typeface="Source Sans Pro" panose="020B0503030403020204" pitchFamily="34" charset="0"/>
            </a:endParaRPr>
          </a:p>
        </p:txBody>
      </p:sp>
      <p:pic>
        <p:nvPicPr>
          <p:cNvPr id="9" name="Imagen 8">
            <a:extLst>
              <a:ext uri="{FF2B5EF4-FFF2-40B4-BE49-F238E27FC236}">
                <a16:creationId xmlns:a16="http://schemas.microsoft.com/office/drawing/2014/main" id="{D3D19F8E-8D47-E74F-A019-769D14C9922D}"/>
              </a:ext>
            </a:extLst>
          </p:cNvPr>
          <p:cNvPicPr>
            <a:picLocks noChangeAspect="1"/>
          </p:cNvPicPr>
          <p:nvPr/>
        </p:nvPicPr>
        <p:blipFill>
          <a:blip r:embed="rId3"/>
          <a:stretch>
            <a:fillRect/>
          </a:stretch>
        </p:blipFill>
        <p:spPr>
          <a:xfrm>
            <a:off x="5582491" y="4400246"/>
            <a:ext cx="5887850" cy="1703037"/>
          </a:xfrm>
          <a:prstGeom prst="rect">
            <a:avLst/>
          </a:prstGeom>
        </p:spPr>
      </p:pic>
    </p:spTree>
    <p:extLst>
      <p:ext uri="{BB962C8B-B14F-4D97-AF65-F5344CB8AC3E}">
        <p14:creationId xmlns:p14="http://schemas.microsoft.com/office/powerpoint/2010/main" val="349734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2A8CC48C-37BC-F381-5D23-E8288A4E6B39}"/>
              </a:ext>
            </a:extLst>
          </p:cNvPr>
          <p:cNvPicPr>
            <a:picLocks noChangeAspect="1"/>
          </p:cNvPicPr>
          <p:nvPr/>
        </p:nvPicPr>
        <p:blipFill>
          <a:blip r:embed="rId2"/>
          <a:stretch>
            <a:fillRect/>
          </a:stretch>
        </p:blipFill>
        <p:spPr>
          <a:xfrm>
            <a:off x="991112" y="476763"/>
            <a:ext cx="2219325" cy="3400425"/>
          </a:xfrm>
          <a:prstGeom prst="rect">
            <a:avLst/>
          </a:prstGeom>
        </p:spPr>
      </p:pic>
      <p:pic>
        <p:nvPicPr>
          <p:cNvPr id="9" name="Imagen 8">
            <a:extLst>
              <a:ext uri="{FF2B5EF4-FFF2-40B4-BE49-F238E27FC236}">
                <a16:creationId xmlns:a16="http://schemas.microsoft.com/office/drawing/2014/main" id="{0A901CF9-77E5-EC6D-B860-34A16195CF01}"/>
              </a:ext>
            </a:extLst>
          </p:cNvPr>
          <p:cNvPicPr>
            <a:picLocks noChangeAspect="1"/>
          </p:cNvPicPr>
          <p:nvPr/>
        </p:nvPicPr>
        <p:blipFill>
          <a:blip r:embed="rId3"/>
          <a:stretch>
            <a:fillRect/>
          </a:stretch>
        </p:blipFill>
        <p:spPr>
          <a:xfrm>
            <a:off x="7498080" y="161363"/>
            <a:ext cx="4416014" cy="1614605"/>
          </a:xfrm>
          <a:prstGeom prst="rect">
            <a:avLst/>
          </a:prstGeom>
        </p:spPr>
      </p:pic>
      <p:pic>
        <p:nvPicPr>
          <p:cNvPr id="11" name="Imagen 10">
            <a:extLst>
              <a:ext uri="{FF2B5EF4-FFF2-40B4-BE49-F238E27FC236}">
                <a16:creationId xmlns:a16="http://schemas.microsoft.com/office/drawing/2014/main" id="{427344F2-57CE-B20E-2186-68E2C15FF9E2}"/>
              </a:ext>
            </a:extLst>
          </p:cNvPr>
          <p:cNvPicPr>
            <a:picLocks noChangeAspect="1"/>
          </p:cNvPicPr>
          <p:nvPr/>
        </p:nvPicPr>
        <p:blipFill>
          <a:blip r:embed="rId4"/>
          <a:stretch>
            <a:fillRect/>
          </a:stretch>
        </p:blipFill>
        <p:spPr>
          <a:xfrm>
            <a:off x="6944531" y="1919799"/>
            <a:ext cx="5247469" cy="1357429"/>
          </a:xfrm>
          <a:prstGeom prst="rect">
            <a:avLst/>
          </a:prstGeom>
        </p:spPr>
      </p:pic>
      <p:pic>
        <p:nvPicPr>
          <p:cNvPr id="13" name="Imagen 12">
            <a:extLst>
              <a:ext uri="{FF2B5EF4-FFF2-40B4-BE49-F238E27FC236}">
                <a16:creationId xmlns:a16="http://schemas.microsoft.com/office/drawing/2014/main" id="{E6787674-DC69-917D-549C-7083E2598FB9}"/>
              </a:ext>
            </a:extLst>
          </p:cNvPr>
          <p:cNvPicPr>
            <a:picLocks noChangeAspect="1"/>
          </p:cNvPicPr>
          <p:nvPr/>
        </p:nvPicPr>
        <p:blipFill rotWithShape="1">
          <a:blip r:embed="rId5"/>
          <a:srcRect l="4847" t="5107" r="31346" b="3773"/>
          <a:stretch/>
        </p:blipFill>
        <p:spPr>
          <a:xfrm>
            <a:off x="7410628" y="3580773"/>
            <a:ext cx="3790260" cy="3043174"/>
          </a:xfrm>
          <a:prstGeom prst="rect">
            <a:avLst/>
          </a:prstGeom>
        </p:spPr>
      </p:pic>
      <p:sp>
        <p:nvSpPr>
          <p:cNvPr id="16" name="Elipse 15">
            <a:extLst>
              <a:ext uri="{FF2B5EF4-FFF2-40B4-BE49-F238E27FC236}">
                <a16:creationId xmlns:a16="http://schemas.microsoft.com/office/drawing/2014/main" id="{22A70760-8069-F5EA-ED2C-0748F648DEA8}"/>
              </a:ext>
            </a:extLst>
          </p:cNvPr>
          <p:cNvSpPr/>
          <p:nvPr/>
        </p:nvSpPr>
        <p:spPr>
          <a:xfrm>
            <a:off x="4829823" y="161363"/>
            <a:ext cx="1048871" cy="98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9281689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14243A6-21F3-46CE-721B-D0FDE7593BEE}"/>
              </a:ext>
            </a:extLst>
          </p:cNvPr>
          <p:cNvPicPr>
            <a:picLocks noChangeAspect="1"/>
          </p:cNvPicPr>
          <p:nvPr/>
        </p:nvPicPr>
        <p:blipFill>
          <a:blip r:embed="rId2"/>
          <a:stretch>
            <a:fillRect/>
          </a:stretch>
        </p:blipFill>
        <p:spPr>
          <a:xfrm>
            <a:off x="365760" y="2517921"/>
            <a:ext cx="5134708" cy="1115354"/>
          </a:xfrm>
          <a:prstGeom prst="rect">
            <a:avLst/>
          </a:prstGeom>
        </p:spPr>
      </p:pic>
      <p:pic>
        <p:nvPicPr>
          <p:cNvPr id="6" name="Imagen 5">
            <a:extLst>
              <a:ext uri="{FF2B5EF4-FFF2-40B4-BE49-F238E27FC236}">
                <a16:creationId xmlns:a16="http://schemas.microsoft.com/office/drawing/2014/main" id="{BE3F8F14-919D-E300-004D-B0A6C5DF46BC}"/>
              </a:ext>
            </a:extLst>
          </p:cNvPr>
          <p:cNvPicPr>
            <a:picLocks noChangeAspect="1"/>
          </p:cNvPicPr>
          <p:nvPr/>
        </p:nvPicPr>
        <p:blipFill>
          <a:blip r:embed="rId3"/>
          <a:stretch>
            <a:fillRect/>
          </a:stretch>
        </p:blipFill>
        <p:spPr>
          <a:xfrm>
            <a:off x="365760" y="544133"/>
            <a:ext cx="5443243" cy="1354237"/>
          </a:xfrm>
          <a:prstGeom prst="rect">
            <a:avLst/>
          </a:prstGeom>
        </p:spPr>
      </p:pic>
      <p:pic>
        <p:nvPicPr>
          <p:cNvPr id="8" name="Imagen 7">
            <a:extLst>
              <a:ext uri="{FF2B5EF4-FFF2-40B4-BE49-F238E27FC236}">
                <a16:creationId xmlns:a16="http://schemas.microsoft.com/office/drawing/2014/main" id="{10C59692-F92A-E6F9-3A3D-DE071A4428E2}"/>
              </a:ext>
            </a:extLst>
          </p:cNvPr>
          <p:cNvPicPr>
            <a:picLocks noChangeAspect="1"/>
          </p:cNvPicPr>
          <p:nvPr/>
        </p:nvPicPr>
        <p:blipFill>
          <a:blip r:embed="rId4"/>
          <a:stretch>
            <a:fillRect/>
          </a:stretch>
        </p:blipFill>
        <p:spPr>
          <a:xfrm>
            <a:off x="365759" y="4477552"/>
            <a:ext cx="5443244" cy="1131316"/>
          </a:xfrm>
          <a:prstGeom prst="rect">
            <a:avLst/>
          </a:prstGeom>
        </p:spPr>
      </p:pic>
      <p:pic>
        <p:nvPicPr>
          <p:cNvPr id="10" name="Imagen 9">
            <a:extLst>
              <a:ext uri="{FF2B5EF4-FFF2-40B4-BE49-F238E27FC236}">
                <a16:creationId xmlns:a16="http://schemas.microsoft.com/office/drawing/2014/main" id="{F8DCBC4C-25CD-4984-4373-DDC6D8905554}"/>
              </a:ext>
            </a:extLst>
          </p:cNvPr>
          <p:cNvPicPr>
            <a:picLocks noChangeAspect="1"/>
          </p:cNvPicPr>
          <p:nvPr/>
        </p:nvPicPr>
        <p:blipFill>
          <a:blip r:embed="rId5"/>
          <a:stretch>
            <a:fillRect/>
          </a:stretch>
        </p:blipFill>
        <p:spPr>
          <a:xfrm>
            <a:off x="6096000" y="5584543"/>
            <a:ext cx="5443244" cy="797243"/>
          </a:xfrm>
          <a:prstGeom prst="rect">
            <a:avLst/>
          </a:prstGeom>
        </p:spPr>
      </p:pic>
      <p:pic>
        <p:nvPicPr>
          <p:cNvPr id="12" name="Imagen 11">
            <a:extLst>
              <a:ext uri="{FF2B5EF4-FFF2-40B4-BE49-F238E27FC236}">
                <a16:creationId xmlns:a16="http://schemas.microsoft.com/office/drawing/2014/main" id="{2E43FB27-4D11-07EB-0ED2-645C29FD6598}"/>
              </a:ext>
            </a:extLst>
          </p:cNvPr>
          <p:cNvPicPr>
            <a:picLocks noChangeAspect="1"/>
          </p:cNvPicPr>
          <p:nvPr/>
        </p:nvPicPr>
        <p:blipFill>
          <a:blip r:embed="rId6"/>
          <a:stretch>
            <a:fillRect/>
          </a:stretch>
        </p:blipFill>
        <p:spPr>
          <a:xfrm>
            <a:off x="6492795" y="791635"/>
            <a:ext cx="5550175" cy="1554333"/>
          </a:xfrm>
          <a:prstGeom prst="rect">
            <a:avLst/>
          </a:prstGeom>
        </p:spPr>
      </p:pic>
      <p:sp>
        <p:nvSpPr>
          <p:cNvPr id="13" name="CuadroTexto 12">
            <a:extLst>
              <a:ext uri="{FF2B5EF4-FFF2-40B4-BE49-F238E27FC236}">
                <a16:creationId xmlns:a16="http://schemas.microsoft.com/office/drawing/2014/main" id="{0DBC14FC-7913-CA9C-9A4C-386481146CE7}"/>
              </a:ext>
            </a:extLst>
          </p:cNvPr>
          <p:cNvSpPr txBox="1"/>
          <p:nvPr/>
        </p:nvSpPr>
        <p:spPr>
          <a:xfrm>
            <a:off x="6911789" y="2971800"/>
            <a:ext cx="4511178" cy="1631216"/>
          </a:xfrm>
          <a:prstGeom prst="rect">
            <a:avLst/>
          </a:prstGeom>
          <a:noFill/>
        </p:spPr>
        <p:txBody>
          <a:bodyPr wrap="square" rtlCol="0">
            <a:spAutoFit/>
          </a:bodyPr>
          <a:lstStyle/>
          <a:p>
            <a:r>
              <a:rPr lang="es-MX" sz="2000" b="0" i="0" dirty="0">
                <a:solidFill>
                  <a:schemeClr val="accent5">
                    <a:lumMod val="75000"/>
                  </a:schemeClr>
                </a:solidFill>
                <a:effectLst/>
                <a:latin typeface="Source Sans Pro" panose="020B0503030403020204" pitchFamily="34" charset="0"/>
              </a:rPr>
              <a:t>En el área de Análisis de datos, equidad significa garantizar que tu análisis no introduzca ni refuerce sesgos. Esto requiere el uso de procesos y sistemas que sean justos e </a:t>
            </a:r>
            <a:endParaRPr lang="es-MX" sz="2000" dirty="0">
              <a:solidFill>
                <a:schemeClr val="accent5">
                  <a:lumMod val="75000"/>
                </a:schemeClr>
              </a:solidFill>
            </a:endParaRPr>
          </a:p>
        </p:txBody>
      </p:sp>
    </p:spTree>
    <p:extLst>
      <p:ext uri="{BB962C8B-B14F-4D97-AF65-F5344CB8AC3E}">
        <p14:creationId xmlns:p14="http://schemas.microsoft.com/office/powerpoint/2010/main" val="39573462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BC06DB3-2082-3095-4163-9392A17E7FB5}"/>
              </a:ext>
            </a:extLst>
          </p:cNvPr>
          <p:cNvPicPr>
            <a:picLocks noChangeAspect="1"/>
          </p:cNvPicPr>
          <p:nvPr/>
        </p:nvPicPr>
        <p:blipFill>
          <a:blip r:embed="rId2"/>
          <a:stretch>
            <a:fillRect/>
          </a:stretch>
        </p:blipFill>
        <p:spPr>
          <a:xfrm>
            <a:off x="484094" y="521262"/>
            <a:ext cx="5399554" cy="743882"/>
          </a:xfrm>
          <a:prstGeom prst="rect">
            <a:avLst/>
          </a:prstGeom>
        </p:spPr>
      </p:pic>
      <p:pic>
        <p:nvPicPr>
          <p:cNvPr id="7" name="Imagen 6">
            <a:extLst>
              <a:ext uri="{FF2B5EF4-FFF2-40B4-BE49-F238E27FC236}">
                <a16:creationId xmlns:a16="http://schemas.microsoft.com/office/drawing/2014/main" id="{5D91D2FC-B5FE-EA88-2FF5-77FE03A4D1DF}"/>
              </a:ext>
            </a:extLst>
          </p:cNvPr>
          <p:cNvPicPr>
            <a:picLocks noChangeAspect="1"/>
          </p:cNvPicPr>
          <p:nvPr/>
        </p:nvPicPr>
        <p:blipFill>
          <a:blip r:embed="rId3"/>
          <a:stretch>
            <a:fillRect/>
          </a:stretch>
        </p:blipFill>
        <p:spPr>
          <a:xfrm>
            <a:off x="6589059" y="1265144"/>
            <a:ext cx="4800319" cy="376958"/>
          </a:xfrm>
          <a:prstGeom prst="rect">
            <a:avLst/>
          </a:prstGeom>
        </p:spPr>
      </p:pic>
      <p:sp>
        <p:nvSpPr>
          <p:cNvPr id="8" name="CuadroTexto 7">
            <a:extLst>
              <a:ext uri="{FF2B5EF4-FFF2-40B4-BE49-F238E27FC236}">
                <a16:creationId xmlns:a16="http://schemas.microsoft.com/office/drawing/2014/main" id="{3ACB1430-B8B7-4DA1-8083-E09EABCE0F6A}"/>
              </a:ext>
            </a:extLst>
          </p:cNvPr>
          <p:cNvSpPr txBox="1"/>
          <p:nvPr/>
        </p:nvSpPr>
        <p:spPr>
          <a:xfrm>
            <a:off x="865094" y="2613392"/>
            <a:ext cx="5230906" cy="3170099"/>
          </a:xfrm>
          <a:prstGeom prst="rect">
            <a:avLst/>
          </a:prstGeom>
          <a:noFill/>
        </p:spPr>
        <p:txBody>
          <a:bodyPr wrap="square" rtlCol="0">
            <a:spAutoFit/>
          </a:bodyPr>
          <a:lstStyle/>
          <a:p>
            <a:r>
              <a:rPr lang="es-MX" sz="2000" dirty="0">
                <a:solidFill>
                  <a:schemeClr val="accent5">
                    <a:lumMod val="75000"/>
                  </a:schemeClr>
                </a:solidFill>
                <a:latin typeface="Source Sans Pro" panose="020B0503030403020204" pitchFamily="34" charset="0"/>
              </a:rPr>
              <a:t>G</a:t>
            </a:r>
            <a:r>
              <a:rPr lang="es-MX" sz="2000" b="0" i="0" dirty="0">
                <a:solidFill>
                  <a:schemeClr val="accent5">
                    <a:lumMod val="75000"/>
                  </a:schemeClr>
                </a:solidFill>
                <a:effectLst/>
                <a:latin typeface="Source Sans Pro" panose="020B0503030403020204" pitchFamily="34" charset="0"/>
              </a:rPr>
              <a:t>arantizar la equidad al recopilar datos</a:t>
            </a:r>
          </a:p>
          <a:p>
            <a:endParaRPr lang="es-MX" sz="2000" b="0" i="0" dirty="0">
              <a:solidFill>
                <a:schemeClr val="accent5">
                  <a:lumMod val="75000"/>
                </a:schemeClr>
              </a:solidFill>
              <a:effectLst/>
              <a:latin typeface="Source Sans Pro" panose="020B0503030403020204" pitchFamily="34" charset="0"/>
            </a:endParaRPr>
          </a:p>
          <a:p>
            <a:pPr marL="285750" indent="-285750">
              <a:buFont typeface="Arial" panose="020B0604020202020204" pitchFamily="34" charset="0"/>
              <a:buChar char="•"/>
            </a:pPr>
            <a:r>
              <a:rPr lang="es-MX" sz="2000" b="0" i="0" dirty="0">
                <a:solidFill>
                  <a:schemeClr val="accent5">
                    <a:lumMod val="75000"/>
                  </a:schemeClr>
                </a:solidFill>
                <a:effectLst/>
                <a:latin typeface="Source Sans Pro" panose="020B0503030403020204" pitchFamily="34" charset="0"/>
              </a:rPr>
              <a:t>Utilizar una muestra de población inclusiva</a:t>
            </a:r>
          </a:p>
          <a:p>
            <a:pPr marL="285750" indent="-285750">
              <a:buFont typeface="Arial" panose="020B0604020202020204" pitchFamily="34" charset="0"/>
              <a:buChar char="•"/>
            </a:pPr>
            <a:r>
              <a:rPr lang="es-MX" sz="2000" b="0" i="0" dirty="0">
                <a:solidFill>
                  <a:schemeClr val="accent5">
                    <a:lumMod val="75000"/>
                  </a:schemeClr>
                </a:solidFill>
                <a:effectLst/>
                <a:latin typeface="Source Sans Pro" panose="020B0503030403020204" pitchFamily="34" charset="0"/>
              </a:rPr>
              <a:t>Incluir datos </a:t>
            </a:r>
            <a:r>
              <a:rPr lang="es-MX" sz="2000" b="0" i="0" dirty="0" err="1">
                <a:solidFill>
                  <a:schemeClr val="accent5">
                    <a:lumMod val="75000"/>
                  </a:schemeClr>
                </a:solidFill>
                <a:effectLst/>
                <a:latin typeface="Source Sans Pro" panose="020B0503030403020204" pitchFamily="34" charset="0"/>
              </a:rPr>
              <a:t>autoinformados</a:t>
            </a:r>
            <a:r>
              <a:rPr lang="es-MX" sz="2000" b="0" i="0" dirty="0">
                <a:solidFill>
                  <a:schemeClr val="accent5">
                    <a:lumMod val="75000"/>
                  </a:schemeClr>
                </a:solidFill>
                <a:effectLst/>
                <a:latin typeface="Source Sans Pro" panose="020B0503030403020204" pitchFamily="34" charset="0"/>
              </a:rPr>
              <a:t> por individuo</a:t>
            </a:r>
          </a:p>
          <a:p>
            <a:pPr marL="285750" indent="-285750">
              <a:buFont typeface="Arial" panose="020B0604020202020204" pitchFamily="34" charset="0"/>
              <a:buChar char="•"/>
            </a:pPr>
            <a:r>
              <a:rPr lang="es-MX" sz="2000" b="0" i="0" dirty="0">
                <a:solidFill>
                  <a:schemeClr val="accent5">
                    <a:lumMod val="75000"/>
                  </a:schemeClr>
                </a:solidFill>
                <a:effectLst/>
                <a:latin typeface="Source Sans Pro" panose="020B0503030403020204" pitchFamily="34" charset="0"/>
              </a:rPr>
              <a:t>Comprender el contexto social</a:t>
            </a:r>
          </a:p>
          <a:p>
            <a:pPr marL="285750" indent="-285750">
              <a:buFont typeface="Arial" panose="020B0604020202020204" pitchFamily="34" charset="0"/>
              <a:buChar char="•"/>
            </a:pPr>
            <a:endParaRPr lang="es-MX" sz="2000" dirty="0">
              <a:solidFill>
                <a:schemeClr val="accent5">
                  <a:lumMod val="75000"/>
                </a:schemeClr>
              </a:solidFill>
              <a:latin typeface="Source Sans Pro" panose="020B0503030403020204" pitchFamily="34" charset="0"/>
            </a:endParaRPr>
          </a:p>
          <a:p>
            <a:r>
              <a:rPr lang="es-MX" sz="2000" b="0" i="0" dirty="0">
                <a:solidFill>
                  <a:schemeClr val="accent5">
                    <a:lumMod val="75000"/>
                  </a:schemeClr>
                </a:solidFill>
                <a:effectLst/>
                <a:latin typeface="Source Sans Pro" panose="020B0503030403020204" pitchFamily="34" charset="0"/>
              </a:rPr>
              <a:t>Garantizar que su recomendación no introduzca ni refuerce el sesgo.</a:t>
            </a:r>
          </a:p>
          <a:p>
            <a:endParaRPr lang="es-MX" sz="2000" dirty="0">
              <a:solidFill>
                <a:schemeClr val="accent5">
                  <a:lumMod val="75000"/>
                </a:schemeClr>
              </a:solidFill>
              <a:latin typeface="Source Sans Pro" panose="020B0503030403020204" pitchFamily="34" charset="0"/>
            </a:endParaRPr>
          </a:p>
          <a:p>
            <a:endParaRPr lang="es-MX" sz="2000" dirty="0">
              <a:solidFill>
                <a:schemeClr val="accent5">
                  <a:lumMod val="75000"/>
                </a:schemeClr>
              </a:solidFill>
            </a:endParaRPr>
          </a:p>
        </p:txBody>
      </p:sp>
    </p:spTree>
    <p:extLst>
      <p:ext uri="{BB962C8B-B14F-4D97-AF65-F5344CB8AC3E}">
        <p14:creationId xmlns:p14="http://schemas.microsoft.com/office/powerpoint/2010/main" val="3463778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0642B0E-DA98-19DF-A403-690FE8B51A55}"/>
              </a:ext>
            </a:extLst>
          </p:cNvPr>
          <p:cNvPicPr>
            <a:picLocks noChangeAspect="1"/>
          </p:cNvPicPr>
          <p:nvPr/>
        </p:nvPicPr>
        <p:blipFill>
          <a:blip r:embed="rId2"/>
          <a:stretch>
            <a:fillRect/>
          </a:stretch>
        </p:blipFill>
        <p:spPr>
          <a:xfrm>
            <a:off x="954741" y="518224"/>
            <a:ext cx="1311088" cy="2750435"/>
          </a:xfrm>
          <a:prstGeom prst="rect">
            <a:avLst/>
          </a:prstGeom>
        </p:spPr>
      </p:pic>
      <p:pic>
        <p:nvPicPr>
          <p:cNvPr id="7" name="Imagen 6">
            <a:extLst>
              <a:ext uri="{FF2B5EF4-FFF2-40B4-BE49-F238E27FC236}">
                <a16:creationId xmlns:a16="http://schemas.microsoft.com/office/drawing/2014/main" id="{94147A67-EBC1-1B1B-183B-A5767648B3F6}"/>
              </a:ext>
            </a:extLst>
          </p:cNvPr>
          <p:cNvPicPr>
            <a:picLocks noChangeAspect="1"/>
          </p:cNvPicPr>
          <p:nvPr/>
        </p:nvPicPr>
        <p:blipFill>
          <a:blip r:embed="rId3"/>
          <a:stretch>
            <a:fillRect/>
          </a:stretch>
        </p:blipFill>
        <p:spPr>
          <a:xfrm>
            <a:off x="610439" y="3951847"/>
            <a:ext cx="1999691" cy="2094567"/>
          </a:xfrm>
          <a:prstGeom prst="rect">
            <a:avLst/>
          </a:prstGeom>
        </p:spPr>
      </p:pic>
      <p:sp>
        <p:nvSpPr>
          <p:cNvPr id="2" name="CuadroTexto 1">
            <a:extLst>
              <a:ext uri="{FF2B5EF4-FFF2-40B4-BE49-F238E27FC236}">
                <a16:creationId xmlns:a16="http://schemas.microsoft.com/office/drawing/2014/main" id="{5E6C2E75-5DDF-E09B-782B-C127A1A95BAA}"/>
              </a:ext>
            </a:extLst>
          </p:cNvPr>
          <p:cNvSpPr txBox="1"/>
          <p:nvPr/>
        </p:nvSpPr>
        <p:spPr>
          <a:xfrm>
            <a:off x="4625787" y="820271"/>
            <a:ext cx="6955773" cy="5078313"/>
          </a:xfrm>
          <a:prstGeom prst="rect">
            <a:avLst/>
          </a:prstGeom>
          <a:noFill/>
        </p:spPr>
        <p:txBody>
          <a:bodyPr wrap="square" rtlCol="0">
            <a:spAutoFit/>
          </a:bodyPr>
          <a:lstStyle/>
          <a:p>
            <a:pPr algn="l">
              <a:buFont typeface="Arial" panose="020B0604020202020204" pitchFamily="34" charset="0"/>
              <a:buChar char="•"/>
            </a:pPr>
            <a:r>
              <a:rPr lang="es-MX" b="0" i="0" dirty="0">
                <a:solidFill>
                  <a:srgbClr val="1F1F1F"/>
                </a:solidFill>
                <a:effectLst/>
                <a:latin typeface="Source Sans Pro" panose="020B0503030403020204" pitchFamily="34" charset="0"/>
              </a:rPr>
              <a:t>Analista de negocios: analiza los datos para ayudar a las empresas a mejorar los procesos, productos o servicios</a:t>
            </a:r>
          </a:p>
          <a:p>
            <a:pPr algn="l">
              <a:buFont typeface="Arial" panose="020B0604020202020204" pitchFamily="34" charset="0"/>
              <a:buChar char="•"/>
            </a:pPr>
            <a:r>
              <a:rPr lang="es-MX" b="0" i="0" dirty="0">
                <a:solidFill>
                  <a:srgbClr val="1F1F1F"/>
                </a:solidFill>
                <a:effectLst/>
                <a:latin typeface="Source Sans Pro" panose="020B0503030403020204" pitchFamily="34" charset="0"/>
              </a:rPr>
              <a:t>Analista de inteligencia empresarial: analiza los datos para obtener información financiera o del mercado</a:t>
            </a:r>
          </a:p>
          <a:p>
            <a:pPr algn="l">
              <a:buFont typeface="Arial" panose="020B0604020202020204" pitchFamily="34" charset="0"/>
              <a:buChar char="•"/>
            </a:pPr>
            <a:r>
              <a:rPr lang="es-MX" b="0" i="0" dirty="0">
                <a:solidFill>
                  <a:srgbClr val="1F1F1F"/>
                </a:solidFill>
                <a:effectLst/>
                <a:latin typeface="Source Sans Pro" panose="020B0503030403020204" pitchFamily="34" charset="0"/>
              </a:rPr>
              <a:t>Consultor en análisis de datos: analiza los sistemas y modelos para el uso de datos</a:t>
            </a:r>
          </a:p>
          <a:p>
            <a:pPr algn="l">
              <a:buFont typeface="Arial" panose="020B0604020202020204" pitchFamily="34" charset="0"/>
              <a:buChar char="•"/>
            </a:pPr>
            <a:r>
              <a:rPr lang="es-MX" b="0" i="0" dirty="0">
                <a:solidFill>
                  <a:srgbClr val="1F1F1F"/>
                </a:solidFill>
                <a:effectLst/>
                <a:latin typeface="Source Sans Pro" panose="020B0503030403020204" pitchFamily="34" charset="0"/>
              </a:rPr>
              <a:t>Ingeniero de datos: prepara e integra datos de diferentes fuentes para uso analítico</a:t>
            </a:r>
          </a:p>
          <a:p>
            <a:pPr algn="l">
              <a:buFont typeface="Arial" panose="020B0604020202020204" pitchFamily="34" charset="0"/>
              <a:buChar char="•"/>
            </a:pPr>
            <a:r>
              <a:rPr lang="es-MX" b="0" i="0" dirty="0">
                <a:solidFill>
                  <a:srgbClr val="1F1F1F"/>
                </a:solidFill>
                <a:effectLst/>
                <a:latin typeface="Source Sans Pro" panose="020B0503030403020204" pitchFamily="34" charset="0"/>
              </a:rPr>
              <a:t>Científico de datos: utiliza habilidades expertas en tecnología y ciencias sociales para encontrar tendencias a través del análisis de datos</a:t>
            </a:r>
          </a:p>
          <a:p>
            <a:pPr algn="l">
              <a:buFont typeface="Arial" panose="020B0604020202020204" pitchFamily="34" charset="0"/>
              <a:buChar char="•"/>
            </a:pPr>
            <a:r>
              <a:rPr lang="es-MX" b="0" i="0" dirty="0">
                <a:solidFill>
                  <a:srgbClr val="1F1F1F"/>
                </a:solidFill>
                <a:effectLst/>
                <a:latin typeface="Source Sans Pro" panose="020B0503030403020204" pitchFamily="34" charset="0"/>
              </a:rPr>
              <a:t>Especialista en datos: organiza o convierte los datos para utilizarlos en bases de datos o sistemas de software</a:t>
            </a:r>
          </a:p>
          <a:p>
            <a:pPr algn="l">
              <a:buFont typeface="Arial" panose="020B0604020202020204" pitchFamily="34" charset="0"/>
              <a:buChar char="•"/>
            </a:pPr>
            <a:r>
              <a:rPr lang="es-MX" b="0" i="0" dirty="0">
                <a:solidFill>
                  <a:srgbClr val="1F1F1F"/>
                </a:solidFill>
                <a:effectLst/>
                <a:latin typeface="Source Sans Pro" panose="020B0503030403020204" pitchFamily="34" charset="0"/>
              </a:rPr>
              <a:t>Analista de operaciones: analiza los datos para evaluar el rendimiento de las operaciones y los flujos de trabajo del negocio</a:t>
            </a:r>
          </a:p>
          <a:p>
            <a:pPr algn="l"/>
            <a:r>
              <a:rPr lang="es-MX" b="0" i="0" dirty="0">
                <a:solidFill>
                  <a:srgbClr val="1F1F1F"/>
                </a:solidFill>
                <a:effectLst/>
                <a:latin typeface="Source Sans Pro" panose="020B0503030403020204" pitchFamily="34" charset="0"/>
              </a:rPr>
              <a:t>Analista de datos, científico de datos y especialista en datos suenan muy similares, pero se centran en tareas diferentes.</a:t>
            </a:r>
          </a:p>
          <a:p>
            <a:endParaRPr lang="es-MX" dirty="0"/>
          </a:p>
        </p:txBody>
      </p:sp>
    </p:spTree>
    <p:extLst>
      <p:ext uri="{BB962C8B-B14F-4D97-AF65-F5344CB8AC3E}">
        <p14:creationId xmlns:p14="http://schemas.microsoft.com/office/powerpoint/2010/main" val="380335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D0591E5-5AE9-6CF6-EC37-64ADBB8D3C23}"/>
              </a:ext>
            </a:extLst>
          </p:cNvPr>
          <p:cNvPicPr>
            <a:picLocks noChangeAspect="1"/>
          </p:cNvPicPr>
          <p:nvPr/>
        </p:nvPicPr>
        <p:blipFill>
          <a:blip r:embed="rId2"/>
          <a:stretch>
            <a:fillRect/>
          </a:stretch>
        </p:blipFill>
        <p:spPr>
          <a:xfrm>
            <a:off x="1163808" y="161823"/>
            <a:ext cx="9123483" cy="3428425"/>
          </a:xfrm>
          <a:prstGeom prst="rect">
            <a:avLst/>
          </a:prstGeom>
        </p:spPr>
      </p:pic>
      <p:pic>
        <p:nvPicPr>
          <p:cNvPr id="7" name="Imagen 6">
            <a:extLst>
              <a:ext uri="{FF2B5EF4-FFF2-40B4-BE49-F238E27FC236}">
                <a16:creationId xmlns:a16="http://schemas.microsoft.com/office/drawing/2014/main" id="{36498685-A5DD-3D54-858E-C50AD6FE85F0}"/>
              </a:ext>
            </a:extLst>
          </p:cNvPr>
          <p:cNvPicPr>
            <a:picLocks noChangeAspect="1"/>
          </p:cNvPicPr>
          <p:nvPr/>
        </p:nvPicPr>
        <p:blipFill>
          <a:blip r:embed="rId3"/>
          <a:stretch>
            <a:fillRect/>
          </a:stretch>
        </p:blipFill>
        <p:spPr>
          <a:xfrm>
            <a:off x="549614" y="3850606"/>
            <a:ext cx="5175936" cy="1138197"/>
          </a:xfrm>
          <a:prstGeom prst="rect">
            <a:avLst/>
          </a:prstGeom>
        </p:spPr>
      </p:pic>
      <p:pic>
        <p:nvPicPr>
          <p:cNvPr id="9" name="Imagen 8">
            <a:extLst>
              <a:ext uri="{FF2B5EF4-FFF2-40B4-BE49-F238E27FC236}">
                <a16:creationId xmlns:a16="http://schemas.microsoft.com/office/drawing/2014/main" id="{2EAD5468-4F20-9D42-6E45-CB1415A726A5}"/>
              </a:ext>
            </a:extLst>
          </p:cNvPr>
          <p:cNvPicPr>
            <a:picLocks noChangeAspect="1"/>
          </p:cNvPicPr>
          <p:nvPr/>
        </p:nvPicPr>
        <p:blipFill>
          <a:blip r:embed="rId4"/>
          <a:stretch>
            <a:fillRect/>
          </a:stretch>
        </p:blipFill>
        <p:spPr>
          <a:xfrm>
            <a:off x="838415" y="5620118"/>
            <a:ext cx="4598334" cy="391838"/>
          </a:xfrm>
          <a:prstGeom prst="rect">
            <a:avLst/>
          </a:prstGeom>
        </p:spPr>
      </p:pic>
      <p:pic>
        <p:nvPicPr>
          <p:cNvPr id="11" name="Imagen 10">
            <a:extLst>
              <a:ext uri="{FF2B5EF4-FFF2-40B4-BE49-F238E27FC236}">
                <a16:creationId xmlns:a16="http://schemas.microsoft.com/office/drawing/2014/main" id="{21DB65FC-2A37-F3F0-55CE-BECC056F1E69}"/>
              </a:ext>
            </a:extLst>
          </p:cNvPr>
          <p:cNvPicPr>
            <a:picLocks noChangeAspect="1"/>
          </p:cNvPicPr>
          <p:nvPr/>
        </p:nvPicPr>
        <p:blipFill>
          <a:blip r:embed="rId5"/>
          <a:stretch>
            <a:fillRect/>
          </a:stretch>
        </p:blipFill>
        <p:spPr>
          <a:xfrm>
            <a:off x="6179066" y="4050648"/>
            <a:ext cx="5463320" cy="1364314"/>
          </a:xfrm>
          <a:prstGeom prst="rect">
            <a:avLst/>
          </a:prstGeom>
        </p:spPr>
      </p:pic>
    </p:spTree>
    <p:extLst>
      <p:ext uri="{BB962C8B-B14F-4D97-AF65-F5344CB8AC3E}">
        <p14:creationId xmlns:p14="http://schemas.microsoft.com/office/powerpoint/2010/main" val="1412229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9153416-EDB8-B44F-FEEE-E586DE7C6847}"/>
              </a:ext>
            </a:extLst>
          </p:cNvPr>
          <p:cNvPicPr>
            <a:picLocks noChangeAspect="1"/>
          </p:cNvPicPr>
          <p:nvPr/>
        </p:nvPicPr>
        <p:blipFill>
          <a:blip r:embed="rId2"/>
          <a:stretch>
            <a:fillRect/>
          </a:stretch>
        </p:blipFill>
        <p:spPr>
          <a:xfrm>
            <a:off x="633046" y="563271"/>
            <a:ext cx="5107413" cy="1360838"/>
          </a:xfrm>
          <a:prstGeom prst="rect">
            <a:avLst/>
          </a:prstGeom>
        </p:spPr>
      </p:pic>
      <p:pic>
        <p:nvPicPr>
          <p:cNvPr id="7" name="Imagen 6">
            <a:extLst>
              <a:ext uri="{FF2B5EF4-FFF2-40B4-BE49-F238E27FC236}">
                <a16:creationId xmlns:a16="http://schemas.microsoft.com/office/drawing/2014/main" id="{4B4AC751-58F0-F7E3-D9FB-6C57B470302D}"/>
              </a:ext>
            </a:extLst>
          </p:cNvPr>
          <p:cNvPicPr>
            <a:picLocks noChangeAspect="1"/>
          </p:cNvPicPr>
          <p:nvPr/>
        </p:nvPicPr>
        <p:blipFill>
          <a:blip r:embed="rId3"/>
          <a:stretch>
            <a:fillRect/>
          </a:stretch>
        </p:blipFill>
        <p:spPr>
          <a:xfrm>
            <a:off x="6548718" y="1517314"/>
            <a:ext cx="5439344" cy="1431406"/>
          </a:xfrm>
          <a:prstGeom prst="rect">
            <a:avLst/>
          </a:prstGeom>
        </p:spPr>
      </p:pic>
      <p:sp>
        <p:nvSpPr>
          <p:cNvPr id="8" name="CuadroTexto 7">
            <a:extLst>
              <a:ext uri="{FF2B5EF4-FFF2-40B4-BE49-F238E27FC236}">
                <a16:creationId xmlns:a16="http://schemas.microsoft.com/office/drawing/2014/main" id="{563AD806-DA12-81C7-B0EC-7DC09BB58955}"/>
              </a:ext>
            </a:extLst>
          </p:cNvPr>
          <p:cNvSpPr txBox="1"/>
          <p:nvPr/>
        </p:nvSpPr>
        <p:spPr>
          <a:xfrm>
            <a:off x="633045" y="2717755"/>
            <a:ext cx="4759225" cy="1938992"/>
          </a:xfrm>
          <a:prstGeom prst="rect">
            <a:avLst/>
          </a:prstGeom>
          <a:noFill/>
        </p:spPr>
        <p:txBody>
          <a:bodyPr wrap="square" rtlCol="0">
            <a:spAutoFit/>
          </a:bodyPr>
          <a:lstStyle/>
          <a:p>
            <a:r>
              <a:rPr lang="es-MX" sz="2400" dirty="0">
                <a:solidFill>
                  <a:schemeClr val="accent5">
                    <a:lumMod val="75000"/>
                  </a:schemeClr>
                </a:solidFill>
                <a:latin typeface="Source Sans Pro" panose="020B0503030403020204" pitchFamily="34" charset="0"/>
              </a:rPr>
              <a:t>U</a:t>
            </a:r>
            <a:r>
              <a:rPr lang="es-MX" sz="2400" b="0" i="0" dirty="0">
                <a:solidFill>
                  <a:schemeClr val="accent5">
                    <a:lumMod val="75000"/>
                  </a:schemeClr>
                </a:solidFill>
                <a:effectLst/>
                <a:latin typeface="Source Sans Pro" panose="020B0503030403020204" pitchFamily="34" charset="0"/>
              </a:rPr>
              <a:t>n problema es un obstáculo a resolver, un problema es un tema a investigar y una pregunta está diseñada para descubrir información.</a:t>
            </a:r>
            <a:endParaRPr lang="es-MX" sz="2400" dirty="0">
              <a:solidFill>
                <a:schemeClr val="accent5">
                  <a:lumMod val="75000"/>
                </a:schemeClr>
              </a:solidFill>
            </a:endParaRPr>
          </a:p>
        </p:txBody>
      </p:sp>
      <p:sp>
        <p:nvSpPr>
          <p:cNvPr id="9" name="CuadroTexto 8">
            <a:extLst>
              <a:ext uri="{FF2B5EF4-FFF2-40B4-BE49-F238E27FC236}">
                <a16:creationId xmlns:a16="http://schemas.microsoft.com/office/drawing/2014/main" id="{164F75DF-C824-8ECB-D271-7FE65DEC0AB3}"/>
              </a:ext>
            </a:extLst>
          </p:cNvPr>
          <p:cNvSpPr txBox="1"/>
          <p:nvPr/>
        </p:nvSpPr>
        <p:spPr>
          <a:xfrm>
            <a:off x="2770093" y="4933892"/>
            <a:ext cx="8901953" cy="1446550"/>
          </a:xfrm>
          <a:prstGeom prst="rect">
            <a:avLst/>
          </a:prstGeom>
          <a:noFill/>
        </p:spPr>
        <p:txBody>
          <a:bodyPr wrap="square" rtlCol="0">
            <a:spAutoFit/>
          </a:bodyPr>
          <a:lstStyle/>
          <a:p>
            <a:pPr marL="285750" indent="-285750">
              <a:buFont typeface="Arial" panose="020B0604020202020204" pitchFamily="34" charset="0"/>
              <a:buChar char="•"/>
            </a:pPr>
            <a:r>
              <a:rPr lang="es-MX" sz="2200" b="0" i="0" dirty="0">
                <a:solidFill>
                  <a:schemeClr val="accent5">
                    <a:lumMod val="75000"/>
                  </a:schemeClr>
                </a:solidFill>
                <a:effectLst/>
                <a:latin typeface="Source Sans Pro" panose="020B0503030403020204" pitchFamily="34" charset="0"/>
              </a:rPr>
              <a:t>Factorizar en contextos sociales que podrían crear sesgos en las conclusiones</a:t>
            </a:r>
          </a:p>
          <a:p>
            <a:pPr marL="285750" indent="-285750">
              <a:buFont typeface="Arial" panose="020B0604020202020204" pitchFamily="34" charset="0"/>
              <a:buChar char="•"/>
            </a:pPr>
            <a:r>
              <a:rPr lang="es-MX" sz="2200" b="0" i="0" dirty="0">
                <a:solidFill>
                  <a:schemeClr val="accent5">
                    <a:lumMod val="75000"/>
                  </a:schemeClr>
                </a:solidFill>
                <a:effectLst/>
                <a:latin typeface="Source Sans Pro" panose="020B0503030403020204" pitchFamily="34" charset="0"/>
              </a:rPr>
              <a:t>Considerar los factores sistemáticos que pueden influir en los datos</a:t>
            </a:r>
            <a:endParaRPr lang="es-MX" sz="2200" dirty="0">
              <a:solidFill>
                <a:schemeClr val="accent5">
                  <a:lumMod val="75000"/>
                </a:schemeClr>
              </a:solidFill>
              <a:latin typeface="Source Sans Pro" panose="020B0503030403020204" pitchFamily="34" charset="0"/>
            </a:endParaRPr>
          </a:p>
          <a:p>
            <a:pPr marL="285750" indent="-285750">
              <a:buFont typeface="Arial" panose="020B0604020202020204" pitchFamily="34" charset="0"/>
              <a:buChar char="•"/>
            </a:pPr>
            <a:r>
              <a:rPr lang="es-MX" sz="2200" b="0" i="0" dirty="0">
                <a:solidFill>
                  <a:schemeClr val="accent5">
                    <a:lumMod val="75000"/>
                  </a:schemeClr>
                </a:solidFill>
                <a:effectLst/>
                <a:latin typeface="Source Sans Pro" panose="020B0503030403020204" pitchFamily="34" charset="0"/>
              </a:rPr>
              <a:t>Garantizar que una población de muestra represente a todos los grupos</a:t>
            </a:r>
            <a:endParaRPr lang="es-MX" sz="2200" dirty="0">
              <a:solidFill>
                <a:schemeClr val="accent5">
                  <a:lumMod val="75000"/>
                </a:schemeClr>
              </a:solidFill>
            </a:endParaRPr>
          </a:p>
        </p:txBody>
      </p:sp>
    </p:spTree>
    <p:extLst>
      <p:ext uri="{BB962C8B-B14F-4D97-AF65-F5344CB8AC3E}">
        <p14:creationId xmlns:p14="http://schemas.microsoft.com/office/powerpoint/2010/main" val="736804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8CF356-649F-2A64-88A4-A7FB0803BF65}"/>
              </a:ext>
            </a:extLst>
          </p:cNvPr>
          <p:cNvPicPr>
            <a:picLocks noChangeAspect="1"/>
          </p:cNvPicPr>
          <p:nvPr/>
        </p:nvPicPr>
        <p:blipFill>
          <a:blip r:embed="rId2"/>
          <a:stretch>
            <a:fillRect/>
          </a:stretch>
        </p:blipFill>
        <p:spPr>
          <a:xfrm>
            <a:off x="532961" y="193396"/>
            <a:ext cx="3781425" cy="1485900"/>
          </a:xfrm>
          <a:prstGeom prst="rect">
            <a:avLst/>
          </a:prstGeom>
        </p:spPr>
      </p:pic>
      <p:sp>
        <p:nvSpPr>
          <p:cNvPr id="6" name="CuadroTexto 5">
            <a:extLst>
              <a:ext uri="{FF2B5EF4-FFF2-40B4-BE49-F238E27FC236}">
                <a16:creationId xmlns:a16="http://schemas.microsoft.com/office/drawing/2014/main" id="{E217C24B-0F82-2BE7-9EF2-9EB309F48D3E}"/>
              </a:ext>
            </a:extLst>
          </p:cNvPr>
          <p:cNvSpPr txBox="1"/>
          <p:nvPr/>
        </p:nvSpPr>
        <p:spPr>
          <a:xfrm>
            <a:off x="3320121" y="494386"/>
            <a:ext cx="4740812" cy="646331"/>
          </a:xfrm>
          <a:prstGeom prst="rect">
            <a:avLst/>
          </a:prstGeom>
          <a:noFill/>
        </p:spPr>
        <p:txBody>
          <a:bodyPr wrap="square" rtlCol="0">
            <a:spAutoFit/>
          </a:bodyPr>
          <a:lstStyle/>
          <a:p>
            <a:r>
              <a:rPr lang="es-MX" dirty="0" err="1">
                <a:solidFill>
                  <a:srgbClr val="0070C0"/>
                </a:solidFill>
              </a:rPr>
              <a:t>It</a:t>
            </a:r>
            <a:r>
              <a:rPr lang="es-MX" dirty="0">
                <a:solidFill>
                  <a:srgbClr val="0070C0"/>
                </a:solidFill>
              </a:rPr>
              <a:t> can be </a:t>
            </a:r>
            <a:r>
              <a:rPr lang="es-MX" dirty="0" err="1">
                <a:solidFill>
                  <a:srgbClr val="0070C0"/>
                </a:solidFill>
              </a:rPr>
              <a:t>images</a:t>
            </a:r>
            <a:r>
              <a:rPr lang="es-MX" dirty="0">
                <a:solidFill>
                  <a:srgbClr val="0070C0"/>
                </a:solidFill>
              </a:rPr>
              <a:t>, </a:t>
            </a:r>
            <a:r>
              <a:rPr lang="es-MX" dirty="0" err="1">
                <a:solidFill>
                  <a:srgbClr val="0070C0"/>
                </a:solidFill>
              </a:rPr>
              <a:t>sounds</a:t>
            </a:r>
            <a:r>
              <a:rPr lang="es-MX" dirty="0">
                <a:solidFill>
                  <a:srgbClr val="0070C0"/>
                </a:solidFill>
              </a:rPr>
              <a:t>, videos, </a:t>
            </a:r>
            <a:r>
              <a:rPr lang="es-MX" dirty="0" err="1">
                <a:solidFill>
                  <a:srgbClr val="0070C0"/>
                </a:solidFill>
              </a:rPr>
              <a:t>words</a:t>
            </a:r>
            <a:r>
              <a:rPr lang="es-MX" dirty="0">
                <a:solidFill>
                  <a:srgbClr val="0070C0"/>
                </a:solidFill>
              </a:rPr>
              <a:t>, </a:t>
            </a:r>
            <a:r>
              <a:rPr lang="es-MX" dirty="0" err="1">
                <a:solidFill>
                  <a:srgbClr val="0070C0"/>
                </a:solidFill>
              </a:rPr>
              <a:t>numbers</a:t>
            </a:r>
            <a:r>
              <a:rPr lang="es-MX" dirty="0">
                <a:solidFill>
                  <a:srgbClr val="0070C0"/>
                </a:solidFill>
              </a:rPr>
              <a:t> </a:t>
            </a:r>
            <a:r>
              <a:rPr lang="es-MX" dirty="0" err="1">
                <a:solidFill>
                  <a:srgbClr val="0070C0"/>
                </a:solidFill>
              </a:rPr>
              <a:t>etc</a:t>
            </a:r>
            <a:r>
              <a:rPr lang="es-MX" dirty="0">
                <a:solidFill>
                  <a:srgbClr val="0070C0"/>
                </a:solidFill>
              </a:rPr>
              <a:t> … </a:t>
            </a:r>
          </a:p>
        </p:txBody>
      </p:sp>
      <p:pic>
        <p:nvPicPr>
          <p:cNvPr id="8" name="Imagen 7">
            <a:extLst>
              <a:ext uri="{FF2B5EF4-FFF2-40B4-BE49-F238E27FC236}">
                <a16:creationId xmlns:a16="http://schemas.microsoft.com/office/drawing/2014/main" id="{48A3B96D-77FF-34F3-E949-5193AD1DD038}"/>
              </a:ext>
            </a:extLst>
          </p:cNvPr>
          <p:cNvPicPr>
            <a:picLocks noChangeAspect="1"/>
          </p:cNvPicPr>
          <p:nvPr/>
        </p:nvPicPr>
        <p:blipFill>
          <a:blip r:embed="rId3"/>
          <a:stretch>
            <a:fillRect/>
          </a:stretch>
        </p:blipFill>
        <p:spPr>
          <a:xfrm>
            <a:off x="532961" y="2190749"/>
            <a:ext cx="7036242" cy="2186940"/>
          </a:xfrm>
          <a:prstGeom prst="rect">
            <a:avLst/>
          </a:prstGeom>
        </p:spPr>
      </p:pic>
      <p:pic>
        <p:nvPicPr>
          <p:cNvPr id="10" name="Imagen 9">
            <a:extLst>
              <a:ext uri="{FF2B5EF4-FFF2-40B4-BE49-F238E27FC236}">
                <a16:creationId xmlns:a16="http://schemas.microsoft.com/office/drawing/2014/main" id="{DEF9C8D7-4D3B-81BA-2ED8-C08D7ECA9595}"/>
              </a:ext>
            </a:extLst>
          </p:cNvPr>
          <p:cNvPicPr>
            <a:picLocks noChangeAspect="1"/>
          </p:cNvPicPr>
          <p:nvPr/>
        </p:nvPicPr>
        <p:blipFill>
          <a:blip r:embed="rId4"/>
          <a:stretch>
            <a:fillRect/>
          </a:stretch>
        </p:blipFill>
        <p:spPr>
          <a:xfrm>
            <a:off x="532961" y="4889142"/>
            <a:ext cx="7036242" cy="1674168"/>
          </a:xfrm>
          <a:prstGeom prst="rect">
            <a:avLst/>
          </a:prstGeom>
        </p:spPr>
      </p:pic>
      <p:pic>
        <p:nvPicPr>
          <p:cNvPr id="12" name="Imagen 11">
            <a:extLst>
              <a:ext uri="{FF2B5EF4-FFF2-40B4-BE49-F238E27FC236}">
                <a16:creationId xmlns:a16="http://schemas.microsoft.com/office/drawing/2014/main" id="{55B2A3A3-92EA-8751-9056-5638DF698BA4}"/>
              </a:ext>
            </a:extLst>
          </p:cNvPr>
          <p:cNvPicPr>
            <a:picLocks noChangeAspect="1"/>
          </p:cNvPicPr>
          <p:nvPr/>
        </p:nvPicPr>
        <p:blipFill>
          <a:blip r:embed="rId5"/>
          <a:stretch>
            <a:fillRect/>
          </a:stretch>
        </p:blipFill>
        <p:spPr>
          <a:xfrm>
            <a:off x="8060933" y="1329005"/>
            <a:ext cx="3752850" cy="1485900"/>
          </a:xfrm>
          <a:prstGeom prst="rect">
            <a:avLst/>
          </a:prstGeom>
        </p:spPr>
      </p:pic>
      <p:pic>
        <p:nvPicPr>
          <p:cNvPr id="14" name="Imagen 13">
            <a:extLst>
              <a:ext uri="{FF2B5EF4-FFF2-40B4-BE49-F238E27FC236}">
                <a16:creationId xmlns:a16="http://schemas.microsoft.com/office/drawing/2014/main" id="{62497B20-BC02-ADC8-44F3-79CB2E155F1E}"/>
              </a:ext>
            </a:extLst>
          </p:cNvPr>
          <p:cNvPicPr>
            <a:picLocks noChangeAspect="1"/>
          </p:cNvPicPr>
          <p:nvPr/>
        </p:nvPicPr>
        <p:blipFill>
          <a:blip r:embed="rId6"/>
          <a:stretch>
            <a:fillRect/>
          </a:stretch>
        </p:blipFill>
        <p:spPr>
          <a:xfrm>
            <a:off x="8646853" y="3382397"/>
            <a:ext cx="2055657" cy="3013490"/>
          </a:xfrm>
          <a:prstGeom prst="rect">
            <a:avLst/>
          </a:prstGeom>
        </p:spPr>
      </p:pic>
      <p:sp>
        <p:nvSpPr>
          <p:cNvPr id="9" name="Elipse 8">
            <a:extLst>
              <a:ext uri="{FF2B5EF4-FFF2-40B4-BE49-F238E27FC236}">
                <a16:creationId xmlns:a16="http://schemas.microsoft.com/office/drawing/2014/main" id="{1C6C5C55-ABF4-57A9-B732-A337F3045255}"/>
              </a:ext>
            </a:extLst>
          </p:cNvPr>
          <p:cNvSpPr/>
          <p:nvPr/>
        </p:nvSpPr>
        <p:spPr>
          <a:xfrm>
            <a:off x="10848093" y="159082"/>
            <a:ext cx="1048871" cy="9816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9290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3AE7D0B-2A4F-E989-DFCB-D4AF78D8F4AF}"/>
              </a:ext>
            </a:extLst>
          </p:cNvPr>
          <p:cNvPicPr>
            <a:picLocks noChangeAspect="1"/>
          </p:cNvPicPr>
          <p:nvPr/>
        </p:nvPicPr>
        <p:blipFill>
          <a:blip r:embed="rId3"/>
          <a:stretch>
            <a:fillRect/>
          </a:stretch>
        </p:blipFill>
        <p:spPr>
          <a:xfrm>
            <a:off x="556626" y="477715"/>
            <a:ext cx="8715375" cy="838200"/>
          </a:xfrm>
          <a:prstGeom prst="rect">
            <a:avLst/>
          </a:prstGeom>
        </p:spPr>
      </p:pic>
      <p:pic>
        <p:nvPicPr>
          <p:cNvPr id="7" name="Imagen 6">
            <a:extLst>
              <a:ext uri="{FF2B5EF4-FFF2-40B4-BE49-F238E27FC236}">
                <a16:creationId xmlns:a16="http://schemas.microsoft.com/office/drawing/2014/main" id="{AFF601BA-2D99-E484-DF77-395AE13F0CE4}"/>
              </a:ext>
            </a:extLst>
          </p:cNvPr>
          <p:cNvPicPr>
            <a:picLocks noChangeAspect="1"/>
          </p:cNvPicPr>
          <p:nvPr/>
        </p:nvPicPr>
        <p:blipFill>
          <a:blip r:embed="rId4"/>
          <a:stretch>
            <a:fillRect/>
          </a:stretch>
        </p:blipFill>
        <p:spPr>
          <a:xfrm>
            <a:off x="9694325" y="896815"/>
            <a:ext cx="1609725" cy="3609975"/>
          </a:xfrm>
          <a:prstGeom prst="rect">
            <a:avLst/>
          </a:prstGeom>
        </p:spPr>
      </p:pic>
      <p:pic>
        <p:nvPicPr>
          <p:cNvPr id="9" name="Imagen 8">
            <a:extLst>
              <a:ext uri="{FF2B5EF4-FFF2-40B4-BE49-F238E27FC236}">
                <a16:creationId xmlns:a16="http://schemas.microsoft.com/office/drawing/2014/main" id="{70695A57-92CC-F63B-5E03-47F2A6503459}"/>
              </a:ext>
            </a:extLst>
          </p:cNvPr>
          <p:cNvPicPr>
            <a:picLocks noChangeAspect="1"/>
          </p:cNvPicPr>
          <p:nvPr/>
        </p:nvPicPr>
        <p:blipFill>
          <a:blip r:embed="rId5"/>
          <a:stretch>
            <a:fillRect/>
          </a:stretch>
        </p:blipFill>
        <p:spPr>
          <a:xfrm>
            <a:off x="498790" y="1640253"/>
            <a:ext cx="4063252" cy="3255597"/>
          </a:xfrm>
          <a:prstGeom prst="rect">
            <a:avLst/>
          </a:prstGeom>
        </p:spPr>
      </p:pic>
      <p:pic>
        <p:nvPicPr>
          <p:cNvPr id="13" name="Imagen 12">
            <a:extLst>
              <a:ext uri="{FF2B5EF4-FFF2-40B4-BE49-F238E27FC236}">
                <a16:creationId xmlns:a16="http://schemas.microsoft.com/office/drawing/2014/main" id="{EF682502-D7E5-E15D-8311-11E468C24FAD}"/>
              </a:ext>
            </a:extLst>
          </p:cNvPr>
          <p:cNvPicPr>
            <a:picLocks noChangeAspect="1"/>
          </p:cNvPicPr>
          <p:nvPr/>
        </p:nvPicPr>
        <p:blipFill>
          <a:blip r:embed="rId6"/>
          <a:stretch>
            <a:fillRect/>
          </a:stretch>
        </p:blipFill>
        <p:spPr>
          <a:xfrm>
            <a:off x="6804830" y="1452219"/>
            <a:ext cx="1803870" cy="2814037"/>
          </a:xfrm>
          <a:prstGeom prst="rect">
            <a:avLst/>
          </a:prstGeom>
        </p:spPr>
      </p:pic>
      <p:pic>
        <p:nvPicPr>
          <p:cNvPr id="15" name="Imagen 14">
            <a:extLst>
              <a:ext uri="{FF2B5EF4-FFF2-40B4-BE49-F238E27FC236}">
                <a16:creationId xmlns:a16="http://schemas.microsoft.com/office/drawing/2014/main" id="{B28DEDAB-03F0-1B99-5C97-3E9BF56402E1}"/>
              </a:ext>
            </a:extLst>
          </p:cNvPr>
          <p:cNvPicPr>
            <a:picLocks noChangeAspect="1"/>
          </p:cNvPicPr>
          <p:nvPr/>
        </p:nvPicPr>
        <p:blipFill>
          <a:blip r:embed="rId7"/>
          <a:stretch>
            <a:fillRect/>
          </a:stretch>
        </p:blipFill>
        <p:spPr>
          <a:xfrm>
            <a:off x="2260062" y="5284910"/>
            <a:ext cx="8239125" cy="1095375"/>
          </a:xfrm>
          <a:prstGeom prst="rect">
            <a:avLst/>
          </a:prstGeom>
        </p:spPr>
      </p:pic>
    </p:spTree>
    <p:extLst>
      <p:ext uri="{BB962C8B-B14F-4D97-AF65-F5344CB8AC3E}">
        <p14:creationId xmlns:p14="http://schemas.microsoft.com/office/powerpoint/2010/main" val="4026237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17A49AE-5497-FA01-054B-0D2727E21885}"/>
              </a:ext>
            </a:extLst>
          </p:cNvPr>
          <p:cNvPicPr>
            <a:picLocks noChangeAspect="1"/>
          </p:cNvPicPr>
          <p:nvPr/>
        </p:nvPicPr>
        <p:blipFill>
          <a:blip r:embed="rId2"/>
          <a:stretch>
            <a:fillRect/>
          </a:stretch>
        </p:blipFill>
        <p:spPr>
          <a:xfrm>
            <a:off x="675248" y="390307"/>
            <a:ext cx="5303521" cy="1531984"/>
          </a:xfrm>
          <a:prstGeom prst="rect">
            <a:avLst/>
          </a:prstGeom>
        </p:spPr>
      </p:pic>
      <p:pic>
        <p:nvPicPr>
          <p:cNvPr id="7" name="Imagen 6">
            <a:extLst>
              <a:ext uri="{FF2B5EF4-FFF2-40B4-BE49-F238E27FC236}">
                <a16:creationId xmlns:a16="http://schemas.microsoft.com/office/drawing/2014/main" id="{8D861BE1-9E90-8D19-3811-E27EBE9B6BB5}"/>
              </a:ext>
            </a:extLst>
          </p:cNvPr>
          <p:cNvPicPr>
            <a:picLocks noChangeAspect="1"/>
          </p:cNvPicPr>
          <p:nvPr/>
        </p:nvPicPr>
        <p:blipFill>
          <a:blip r:embed="rId3"/>
          <a:stretch>
            <a:fillRect/>
          </a:stretch>
        </p:blipFill>
        <p:spPr>
          <a:xfrm>
            <a:off x="6474291" y="1922291"/>
            <a:ext cx="5042461" cy="1489092"/>
          </a:xfrm>
          <a:prstGeom prst="rect">
            <a:avLst/>
          </a:prstGeom>
        </p:spPr>
      </p:pic>
      <p:sp>
        <p:nvSpPr>
          <p:cNvPr id="8" name="CuadroTexto 7">
            <a:extLst>
              <a:ext uri="{FF2B5EF4-FFF2-40B4-BE49-F238E27FC236}">
                <a16:creationId xmlns:a16="http://schemas.microsoft.com/office/drawing/2014/main" id="{4FFDE9B2-2AC2-CC3D-2738-BE33BAF9E906}"/>
              </a:ext>
            </a:extLst>
          </p:cNvPr>
          <p:cNvSpPr txBox="1"/>
          <p:nvPr/>
        </p:nvSpPr>
        <p:spPr>
          <a:xfrm>
            <a:off x="1885071" y="3967089"/>
            <a:ext cx="5042461" cy="1815882"/>
          </a:xfrm>
          <a:prstGeom prst="rect">
            <a:avLst/>
          </a:prstGeom>
          <a:noFill/>
        </p:spPr>
        <p:txBody>
          <a:bodyPr wrap="square" rtlCol="0">
            <a:spAutoFit/>
          </a:bodyPr>
          <a:lstStyle/>
          <a:p>
            <a:r>
              <a:rPr lang="es-MX" sz="2800" dirty="0">
                <a:solidFill>
                  <a:srgbClr val="0070C0"/>
                </a:solidFill>
              </a:rPr>
              <a:t>Data </a:t>
            </a:r>
            <a:r>
              <a:rPr lang="es-MX" sz="2800" dirty="0" err="1">
                <a:solidFill>
                  <a:srgbClr val="0070C0"/>
                </a:solidFill>
              </a:rPr>
              <a:t>Science</a:t>
            </a:r>
            <a:r>
              <a:rPr lang="es-MX" sz="2800" dirty="0">
                <a:solidFill>
                  <a:srgbClr val="0070C0"/>
                </a:solidFill>
              </a:rPr>
              <a:t> </a:t>
            </a:r>
            <a:r>
              <a:rPr lang="es-MX" sz="2800" dirty="0" err="1">
                <a:solidFill>
                  <a:srgbClr val="0070C0"/>
                </a:solidFill>
              </a:rPr>
              <a:t>fields</a:t>
            </a:r>
            <a:endParaRPr lang="es-MX" sz="2800" dirty="0">
              <a:solidFill>
                <a:srgbClr val="0070C0"/>
              </a:solidFill>
            </a:endParaRPr>
          </a:p>
          <a:p>
            <a:pPr marL="457200" indent="-457200">
              <a:buFont typeface="Arial" panose="020B0604020202020204" pitchFamily="34" charset="0"/>
              <a:buChar char="•"/>
            </a:pPr>
            <a:r>
              <a:rPr lang="es-MX" sz="2800" dirty="0" err="1">
                <a:solidFill>
                  <a:srgbClr val="0070C0"/>
                </a:solidFill>
              </a:rPr>
              <a:t>Esthatistics</a:t>
            </a:r>
            <a:r>
              <a:rPr lang="es-MX" sz="2800" dirty="0">
                <a:solidFill>
                  <a:srgbClr val="0070C0"/>
                </a:solidFill>
              </a:rPr>
              <a:t> </a:t>
            </a:r>
          </a:p>
          <a:p>
            <a:pPr marL="457200" indent="-457200">
              <a:buFont typeface="Arial" panose="020B0604020202020204" pitchFamily="34" charset="0"/>
              <a:buChar char="•"/>
            </a:pPr>
            <a:r>
              <a:rPr lang="es-MX" sz="2800" dirty="0">
                <a:solidFill>
                  <a:srgbClr val="0070C0"/>
                </a:solidFill>
              </a:rPr>
              <a:t>IA</a:t>
            </a:r>
          </a:p>
          <a:p>
            <a:pPr marL="457200" indent="-457200">
              <a:buFont typeface="Arial" panose="020B0604020202020204" pitchFamily="34" charset="0"/>
              <a:buChar char="•"/>
            </a:pPr>
            <a:r>
              <a:rPr lang="es-MX" sz="2800" dirty="0" err="1">
                <a:solidFill>
                  <a:srgbClr val="0070C0"/>
                </a:solidFill>
              </a:rPr>
              <a:t>Analytics</a:t>
            </a:r>
            <a:endParaRPr lang="es-MX" sz="2800" dirty="0">
              <a:solidFill>
                <a:srgbClr val="0070C0"/>
              </a:solidFill>
            </a:endParaRPr>
          </a:p>
        </p:txBody>
      </p:sp>
    </p:spTree>
    <p:extLst>
      <p:ext uri="{BB962C8B-B14F-4D97-AF65-F5344CB8AC3E}">
        <p14:creationId xmlns:p14="http://schemas.microsoft.com/office/powerpoint/2010/main" val="17696901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90D5421-6DDA-983E-1E11-04353383C6EB}"/>
              </a:ext>
            </a:extLst>
          </p:cNvPr>
          <p:cNvPicPr>
            <a:picLocks noChangeAspect="1"/>
          </p:cNvPicPr>
          <p:nvPr/>
        </p:nvPicPr>
        <p:blipFill>
          <a:blip r:embed="rId2"/>
          <a:stretch>
            <a:fillRect/>
          </a:stretch>
        </p:blipFill>
        <p:spPr>
          <a:xfrm>
            <a:off x="510987" y="495453"/>
            <a:ext cx="5281893" cy="1790827"/>
          </a:xfrm>
          <a:prstGeom prst="rect">
            <a:avLst/>
          </a:prstGeom>
        </p:spPr>
      </p:pic>
      <p:pic>
        <p:nvPicPr>
          <p:cNvPr id="9" name="Imagen 8">
            <a:extLst>
              <a:ext uri="{FF2B5EF4-FFF2-40B4-BE49-F238E27FC236}">
                <a16:creationId xmlns:a16="http://schemas.microsoft.com/office/drawing/2014/main" id="{9CC976E0-B372-200F-1DB2-958D48E0996D}"/>
              </a:ext>
            </a:extLst>
          </p:cNvPr>
          <p:cNvPicPr>
            <a:picLocks noChangeAspect="1"/>
          </p:cNvPicPr>
          <p:nvPr/>
        </p:nvPicPr>
        <p:blipFill>
          <a:blip r:embed="rId3"/>
          <a:stretch>
            <a:fillRect/>
          </a:stretch>
        </p:blipFill>
        <p:spPr>
          <a:xfrm>
            <a:off x="6513341" y="495453"/>
            <a:ext cx="5505743" cy="1623885"/>
          </a:xfrm>
          <a:prstGeom prst="rect">
            <a:avLst/>
          </a:prstGeom>
        </p:spPr>
      </p:pic>
      <p:pic>
        <p:nvPicPr>
          <p:cNvPr id="11" name="Imagen 10">
            <a:extLst>
              <a:ext uri="{FF2B5EF4-FFF2-40B4-BE49-F238E27FC236}">
                <a16:creationId xmlns:a16="http://schemas.microsoft.com/office/drawing/2014/main" id="{D4BA9697-7831-5468-7A68-66D13285C4CF}"/>
              </a:ext>
            </a:extLst>
          </p:cNvPr>
          <p:cNvPicPr>
            <a:picLocks noChangeAspect="1"/>
          </p:cNvPicPr>
          <p:nvPr/>
        </p:nvPicPr>
        <p:blipFill>
          <a:blip r:embed="rId4"/>
          <a:stretch>
            <a:fillRect/>
          </a:stretch>
        </p:blipFill>
        <p:spPr>
          <a:xfrm>
            <a:off x="736816" y="3429000"/>
            <a:ext cx="3905523" cy="2780475"/>
          </a:xfrm>
          <a:prstGeom prst="rect">
            <a:avLst/>
          </a:prstGeom>
        </p:spPr>
      </p:pic>
      <p:pic>
        <p:nvPicPr>
          <p:cNvPr id="13" name="Imagen 12">
            <a:extLst>
              <a:ext uri="{FF2B5EF4-FFF2-40B4-BE49-F238E27FC236}">
                <a16:creationId xmlns:a16="http://schemas.microsoft.com/office/drawing/2014/main" id="{6DCC4482-A5C8-9020-9C53-070237552071}"/>
              </a:ext>
            </a:extLst>
          </p:cNvPr>
          <p:cNvPicPr>
            <a:picLocks noChangeAspect="1"/>
          </p:cNvPicPr>
          <p:nvPr/>
        </p:nvPicPr>
        <p:blipFill>
          <a:blip r:embed="rId5"/>
          <a:stretch>
            <a:fillRect/>
          </a:stretch>
        </p:blipFill>
        <p:spPr>
          <a:xfrm>
            <a:off x="5792880" y="2602324"/>
            <a:ext cx="4870716" cy="1078210"/>
          </a:xfrm>
          <a:prstGeom prst="rect">
            <a:avLst/>
          </a:prstGeom>
        </p:spPr>
      </p:pic>
      <p:pic>
        <p:nvPicPr>
          <p:cNvPr id="15" name="Imagen 14">
            <a:extLst>
              <a:ext uri="{FF2B5EF4-FFF2-40B4-BE49-F238E27FC236}">
                <a16:creationId xmlns:a16="http://schemas.microsoft.com/office/drawing/2014/main" id="{73089200-7868-707F-D21C-A763FCCD47CD}"/>
              </a:ext>
            </a:extLst>
          </p:cNvPr>
          <p:cNvPicPr>
            <a:picLocks noChangeAspect="1"/>
          </p:cNvPicPr>
          <p:nvPr/>
        </p:nvPicPr>
        <p:blipFill>
          <a:blip r:embed="rId6"/>
          <a:stretch>
            <a:fillRect/>
          </a:stretch>
        </p:blipFill>
        <p:spPr>
          <a:xfrm>
            <a:off x="5792880" y="4163520"/>
            <a:ext cx="4198285" cy="1240730"/>
          </a:xfrm>
          <a:prstGeom prst="rect">
            <a:avLst/>
          </a:prstGeom>
        </p:spPr>
      </p:pic>
      <p:pic>
        <p:nvPicPr>
          <p:cNvPr id="17" name="Imagen 16">
            <a:extLst>
              <a:ext uri="{FF2B5EF4-FFF2-40B4-BE49-F238E27FC236}">
                <a16:creationId xmlns:a16="http://schemas.microsoft.com/office/drawing/2014/main" id="{86BBD0F0-2416-319C-97C3-6D9E330B1BCC}"/>
              </a:ext>
            </a:extLst>
          </p:cNvPr>
          <p:cNvPicPr>
            <a:picLocks noChangeAspect="1"/>
          </p:cNvPicPr>
          <p:nvPr/>
        </p:nvPicPr>
        <p:blipFill>
          <a:blip r:embed="rId7"/>
          <a:stretch>
            <a:fillRect/>
          </a:stretch>
        </p:blipFill>
        <p:spPr>
          <a:xfrm>
            <a:off x="5792880" y="5812090"/>
            <a:ext cx="1959432" cy="794770"/>
          </a:xfrm>
          <a:prstGeom prst="rect">
            <a:avLst/>
          </a:prstGeom>
        </p:spPr>
      </p:pic>
    </p:spTree>
    <p:extLst>
      <p:ext uri="{BB962C8B-B14F-4D97-AF65-F5344CB8AC3E}">
        <p14:creationId xmlns:p14="http://schemas.microsoft.com/office/powerpoint/2010/main" val="4103228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C0555B4-D5E3-EE81-20FF-C9D50013150F}"/>
              </a:ext>
            </a:extLst>
          </p:cNvPr>
          <p:cNvPicPr>
            <a:picLocks noChangeAspect="1"/>
          </p:cNvPicPr>
          <p:nvPr/>
        </p:nvPicPr>
        <p:blipFill>
          <a:blip r:embed="rId2"/>
          <a:stretch>
            <a:fillRect/>
          </a:stretch>
        </p:blipFill>
        <p:spPr>
          <a:xfrm>
            <a:off x="336382" y="463878"/>
            <a:ext cx="5439055" cy="1100188"/>
          </a:xfrm>
          <a:prstGeom prst="rect">
            <a:avLst/>
          </a:prstGeom>
        </p:spPr>
      </p:pic>
      <p:pic>
        <p:nvPicPr>
          <p:cNvPr id="7" name="Imagen 6">
            <a:extLst>
              <a:ext uri="{FF2B5EF4-FFF2-40B4-BE49-F238E27FC236}">
                <a16:creationId xmlns:a16="http://schemas.microsoft.com/office/drawing/2014/main" id="{EF35E734-C863-C3E4-B2B5-47564A16C3DC}"/>
              </a:ext>
            </a:extLst>
          </p:cNvPr>
          <p:cNvPicPr>
            <a:picLocks noChangeAspect="1"/>
          </p:cNvPicPr>
          <p:nvPr/>
        </p:nvPicPr>
        <p:blipFill>
          <a:blip r:embed="rId3"/>
          <a:stretch>
            <a:fillRect/>
          </a:stretch>
        </p:blipFill>
        <p:spPr>
          <a:xfrm>
            <a:off x="7303713" y="463878"/>
            <a:ext cx="2828925" cy="1095375"/>
          </a:xfrm>
          <a:prstGeom prst="rect">
            <a:avLst/>
          </a:prstGeom>
        </p:spPr>
      </p:pic>
      <p:pic>
        <p:nvPicPr>
          <p:cNvPr id="9" name="Imagen 8">
            <a:extLst>
              <a:ext uri="{FF2B5EF4-FFF2-40B4-BE49-F238E27FC236}">
                <a16:creationId xmlns:a16="http://schemas.microsoft.com/office/drawing/2014/main" id="{27DFAA43-2CCB-7012-196D-8AF44FDDA3B4}"/>
              </a:ext>
            </a:extLst>
          </p:cNvPr>
          <p:cNvPicPr>
            <a:picLocks noChangeAspect="1"/>
          </p:cNvPicPr>
          <p:nvPr/>
        </p:nvPicPr>
        <p:blipFill>
          <a:blip r:embed="rId4"/>
          <a:stretch>
            <a:fillRect/>
          </a:stretch>
        </p:blipFill>
        <p:spPr>
          <a:xfrm>
            <a:off x="748828" y="2097772"/>
            <a:ext cx="6554885" cy="2410842"/>
          </a:xfrm>
          <a:prstGeom prst="rect">
            <a:avLst/>
          </a:prstGeom>
        </p:spPr>
      </p:pic>
      <p:sp>
        <p:nvSpPr>
          <p:cNvPr id="10" name="CuadroTexto 9">
            <a:extLst>
              <a:ext uri="{FF2B5EF4-FFF2-40B4-BE49-F238E27FC236}">
                <a16:creationId xmlns:a16="http://schemas.microsoft.com/office/drawing/2014/main" id="{22D69468-7128-50DF-5854-DB8DA1E0FF8B}"/>
              </a:ext>
            </a:extLst>
          </p:cNvPr>
          <p:cNvSpPr txBox="1"/>
          <p:nvPr/>
        </p:nvSpPr>
        <p:spPr>
          <a:xfrm>
            <a:off x="7987553" y="2291698"/>
            <a:ext cx="3455619" cy="2585323"/>
          </a:xfrm>
          <a:prstGeom prst="rect">
            <a:avLst/>
          </a:prstGeom>
          <a:noFill/>
        </p:spPr>
        <p:txBody>
          <a:bodyPr wrap="square" rtlCol="0">
            <a:spAutoFit/>
          </a:bodyPr>
          <a:lstStyle/>
          <a:p>
            <a:pPr algn="just"/>
            <a:r>
              <a:rPr lang="es-MX" dirty="0">
                <a:solidFill>
                  <a:srgbClr val="1F1F1F"/>
                </a:solidFill>
                <a:latin typeface="Source Sans Pro" panose="020B0503030403020204" pitchFamily="34" charset="0"/>
              </a:rPr>
              <a:t>T</a:t>
            </a:r>
            <a:r>
              <a:rPr lang="es-MX" b="0" i="0" dirty="0">
                <a:solidFill>
                  <a:srgbClr val="1F1F1F"/>
                </a:solidFill>
                <a:effectLst/>
                <a:latin typeface="Source Sans Pro" panose="020B0503030403020204" pitchFamily="34" charset="0"/>
              </a:rPr>
              <a:t>us decisiones pueden ser sesgadas. Basadas en el instinto, sin datos para respaldarlas, pueden generar errores.</a:t>
            </a:r>
          </a:p>
          <a:p>
            <a:pPr algn="just"/>
            <a:endParaRPr lang="es-MX" dirty="0">
              <a:solidFill>
                <a:srgbClr val="1F1F1F"/>
              </a:solidFill>
              <a:latin typeface="Source Sans Pro" panose="020B0503030403020204" pitchFamily="34" charset="0"/>
            </a:endParaRPr>
          </a:p>
          <a:p>
            <a:pPr algn="just"/>
            <a:r>
              <a:rPr lang="es-MX" b="0" i="0" dirty="0">
                <a:solidFill>
                  <a:srgbClr val="1F1F1F"/>
                </a:solidFill>
                <a:effectLst/>
                <a:latin typeface="Source Sans Pro" panose="020B0503030403020204" pitchFamily="34" charset="0"/>
              </a:rPr>
              <a:t>Cuanto más entiendas los datos relacionados con un proyecto, más fácil será averiguar qué se necesita.</a:t>
            </a:r>
            <a:endParaRPr lang="es-MX" dirty="0"/>
          </a:p>
        </p:txBody>
      </p:sp>
      <p:pic>
        <p:nvPicPr>
          <p:cNvPr id="12" name="Imagen 11">
            <a:extLst>
              <a:ext uri="{FF2B5EF4-FFF2-40B4-BE49-F238E27FC236}">
                <a16:creationId xmlns:a16="http://schemas.microsoft.com/office/drawing/2014/main" id="{3798B29F-99B0-AC57-11F0-CE10162B9CF3}"/>
              </a:ext>
            </a:extLst>
          </p:cNvPr>
          <p:cNvPicPr>
            <a:picLocks noChangeAspect="1"/>
          </p:cNvPicPr>
          <p:nvPr/>
        </p:nvPicPr>
        <p:blipFill>
          <a:blip r:embed="rId5"/>
          <a:stretch>
            <a:fillRect/>
          </a:stretch>
        </p:blipFill>
        <p:spPr>
          <a:xfrm>
            <a:off x="1416065" y="5415871"/>
            <a:ext cx="8624404" cy="691335"/>
          </a:xfrm>
          <a:prstGeom prst="rect">
            <a:avLst/>
          </a:prstGeom>
        </p:spPr>
      </p:pic>
    </p:spTree>
    <p:extLst>
      <p:ext uri="{BB962C8B-B14F-4D97-AF65-F5344CB8AC3E}">
        <p14:creationId xmlns:p14="http://schemas.microsoft.com/office/powerpoint/2010/main" val="2607903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243ABA1-F0A1-61AD-A567-29493A026CB7}"/>
              </a:ext>
            </a:extLst>
          </p:cNvPr>
          <p:cNvPicPr>
            <a:picLocks noChangeAspect="1"/>
          </p:cNvPicPr>
          <p:nvPr/>
        </p:nvPicPr>
        <p:blipFill>
          <a:blip r:embed="rId2"/>
          <a:stretch>
            <a:fillRect/>
          </a:stretch>
        </p:blipFill>
        <p:spPr>
          <a:xfrm>
            <a:off x="629771" y="650908"/>
            <a:ext cx="6526307" cy="1908637"/>
          </a:xfrm>
          <a:prstGeom prst="rect">
            <a:avLst/>
          </a:prstGeom>
        </p:spPr>
      </p:pic>
      <p:sp>
        <p:nvSpPr>
          <p:cNvPr id="2" name="CuadroTexto 1">
            <a:extLst>
              <a:ext uri="{FF2B5EF4-FFF2-40B4-BE49-F238E27FC236}">
                <a16:creationId xmlns:a16="http://schemas.microsoft.com/office/drawing/2014/main" id="{83B1D9B5-7C5A-D509-99BA-99F79689D0EA}"/>
              </a:ext>
            </a:extLst>
          </p:cNvPr>
          <p:cNvSpPr txBox="1"/>
          <p:nvPr/>
        </p:nvSpPr>
        <p:spPr>
          <a:xfrm>
            <a:off x="8404412" y="474357"/>
            <a:ext cx="2501153" cy="2585323"/>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el </a:t>
            </a:r>
            <a:r>
              <a:rPr lang="es-MX" b="1" i="0" dirty="0">
                <a:solidFill>
                  <a:srgbClr val="1F1F1F"/>
                </a:solidFill>
                <a:effectLst/>
                <a:latin typeface="Source Sans Pro" panose="020B0503030403020204" pitchFamily="34" charset="0"/>
              </a:rPr>
              <a:t>ciclo de vida del análisis de datos</a:t>
            </a:r>
            <a:r>
              <a:rPr lang="es-MX" b="0" i="0" dirty="0">
                <a:solidFill>
                  <a:srgbClr val="1F1F1F"/>
                </a:solidFill>
                <a:effectLst/>
                <a:latin typeface="Source Sans Pro" panose="020B0503030403020204" pitchFamily="34" charset="0"/>
              </a:rPr>
              <a:t>, que es el proceso de pasar de los datos a la decisión. Los datos pasan por varias fases a medida que se crean, consumen, prueban, procesan y reutilizan. </a:t>
            </a:r>
            <a:endParaRPr lang="es-MX" dirty="0"/>
          </a:p>
        </p:txBody>
      </p:sp>
      <p:pic>
        <p:nvPicPr>
          <p:cNvPr id="4" name="Imagen 3">
            <a:extLst>
              <a:ext uri="{FF2B5EF4-FFF2-40B4-BE49-F238E27FC236}">
                <a16:creationId xmlns:a16="http://schemas.microsoft.com/office/drawing/2014/main" id="{209509A1-8310-7135-AFA9-D3B1A86C1CE4}"/>
              </a:ext>
            </a:extLst>
          </p:cNvPr>
          <p:cNvPicPr>
            <a:picLocks noChangeAspect="1"/>
          </p:cNvPicPr>
          <p:nvPr/>
        </p:nvPicPr>
        <p:blipFill>
          <a:blip r:embed="rId3"/>
          <a:stretch>
            <a:fillRect/>
          </a:stretch>
        </p:blipFill>
        <p:spPr>
          <a:xfrm>
            <a:off x="495300" y="3429000"/>
            <a:ext cx="8418887" cy="2778092"/>
          </a:xfrm>
          <a:prstGeom prst="rect">
            <a:avLst/>
          </a:prstGeom>
        </p:spPr>
      </p:pic>
    </p:spTree>
    <p:extLst>
      <p:ext uri="{BB962C8B-B14F-4D97-AF65-F5344CB8AC3E}">
        <p14:creationId xmlns:p14="http://schemas.microsoft.com/office/powerpoint/2010/main" val="189076766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10265</TotalTime>
  <Words>1904</Words>
  <Application>Microsoft Office PowerPoint</Application>
  <PresentationFormat>Panorámica</PresentationFormat>
  <Paragraphs>183</Paragraphs>
  <Slides>38</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38</vt:i4>
      </vt:variant>
    </vt:vector>
  </HeadingPairs>
  <TitlesOfParts>
    <vt:vector size="44" baseType="lpstr">
      <vt:lpstr>Arial</vt:lpstr>
      <vt:lpstr>Calibri</vt:lpstr>
      <vt:lpstr>Calibri Light</vt:lpstr>
      <vt:lpstr>Source Sans Pro</vt:lpstr>
      <vt:lpstr>unset</vt:lpstr>
      <vt:lpstr>Tema de Office</vt:lpstr>
      <vt:lpstr>Aspectos básicos: Datos, datos, en todas partes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 proceso de análisis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ITURBE GIL</dc:creator>
  <cp:lastModifiedBy>Carlos Iturbe Gil</cp:lastModifiedBy>
  <cp:revision>250</cp:revision>
  <dcterms:created xsi:type="dcterms:W3CDTF">2022-05-29T18:59:28Z</dcterms:created>
  <dcterms:modified xsi:type="dcterms:W3CDTF">2023-10-26T05:51:43Z</dcterms:modified>
</cp:coreProperties>
</file>